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74" r:id="rId5"/>
    <p:sldId id="446" r:id="rId6"/>
    <p:sldId id="448" r:id="rId7"/>
    <p:sldId id="428" r:id="rId8"/>
    <p:sldId id="426" r:id="rId9"/>
    <p:sldId id="437" r:id="rId10"/>
    <p:sldId id="449" r:id="rId11"/>
    <p:sldId id="450" r:id="rId12"/>
    <p:sldId id="427" r:id="rId13"/>
    <p:sldId id="422" r:id="rId14"/>
    <p:sldId id="451" r:id="rId15"/>
    <p:sldId id="453" r:id="rId16"/>
    <p:sldId id="454" r:id="rId17"/>
    <p:sldId id="455" r:id="rId18"/>
    <p:sldId id="464" r:id="rId19"/>
    <p:sldId id="465" r:id="rId20"/>
    <p:sldId id="466" r:id="rId21"/>
    <p:sldId id="467" r:id="rId22"/>
    <p:sldId id="468" r:id="rId23"/>
    <p:sldId id="469" r:id="rId24"/>
    <p:sldId id="470" r:id="rId25"/>
    <p:sldId id="471" r:id="rId26"/>
    <p:sldId id="33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9401F7-E833-46AF-9B24-78370E15A82D}" v="1" dt="2021-04-25T16:39:00.9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8341-148C-4D96-A4C2-64134EF99C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C78BF-D90A-4784-B3BC-B44DFF7E4B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55E8B4-9ECB-4519-B12E-3F8DC0C72127}"/>
              </a:ext>
            </a:extLst>
          </p:cNvPr>
          <p:cNvSpPr>
            <a:spLocks noGrp="1"/>
          </p:cNvSpPr>
          <p:nvPr>
            <p:ph type="dt" sz="half" idx="10"/>
          </p:nvPr>
        </p:nvSpPr>
        <p:spPr/>
        <p:txBody>
          <a:bodyPr/>
          <a:lstStyle/>
          <a:p>
            <a:fld id="{B33D56A5-D9CD-42AA-883F-94CB120A45B4}" type="datetimeFigureOut">
              <a:rPr lang="en-US" smtClean="0"/>
              <a:t>4/25/2021</a:t>
            </a:fld>
            <a:endParaRPr lang="en-US"/>
          </a:p>
        </p:txBody>
      </p:sp>
      <p:sp>
        <p:nvSpPr>
          <p:cNvPr id="5" name="Footer Placeholder 4">
            <a:extLst>
              <a:ext uri="{FF2B5EF4-FFF2-40B4-BE49-F238E27FC236}">
                <a16:creationId xmlns:a16="http://schemas.microsoft.com/office/drawing/2014/main" id="{F6EFDF47-4728-409D-86F7-13EDB84398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5AF6BC-AC41-4A5A-B849-F359363D1FC2}"/>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1087267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D0C5F-028F-42EF-B033-0A7DECBC9B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F0306-1C9E-4D88-B4E4-186319CB8B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50E7DD-A073-4632-8059-C962512F5276}"/>
              </a:ext>
            </a:extLst>
          </p:cNvPr>
          <p:cNvSpPr>
            <a:spLocks noGrp="1"/>
          </p:cNvSpPr>
          <p:nvPr>
            <p:ph type="dt" sz="half" idx="10"/>
          </p:nvPr>
        </p:nvSpPr>
        <p:spPr/>
        <p:txBody>
          <a:bodyPr/>
          <a:lstStyle/>
          <a:p>
            <a:fld id="{B33D56A5-D9CD-42AA-883F-94CB120A45B4}" type="datetimeFigureOut">
              <a:rPr lang="en-US" smtClean="0"/>
              <a:t>4/25/2021</a:t>
            </a:fld>
            <a:endParaRPr lang="en-US"/>
          </a:p>
        </p:txBody>
      </p:sp>
      <p:sp>
        <p:nvSpPr>
          <p:cNvPr id="5" name="Footer Placeholder 4">
            <a:extLst>
              <a:ext uri="{FF2B5EF4-FFF2-40B4-BE49-F238E27FC236}">
                <a16:creationId xmlns:a16="http://schemas.microsoft.com/office/drawing/2014/main" id="{65039CA4-F452-4479-8FF9-AD702B86E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A6613E-1057-41B6-AEED-1F3B27077C5F}"/>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162818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14EBE9-3C9A-42C8-A167-BE8C2F028C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BA30BA-6944-40D2-86C8-4AC0719908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82D03-1D70-4011-9EB2-EDBFDC57F84F}"/>
              </a:ext>
            </a:extLst>
          </p:cNvPr>
          <p:cNvSpPr>
            <a:spLocks noGrp="1"/>
          </p:cNvSpPr>
          <p:nvPr>
            <p:ph type="dt" sz="half" idx="10"/>
          </p:nvPr>
        </p:nvSpPr>
        <p:spPr/>
        <p:txBody>
          <a:bodyPr/>
          <a:lstStyle/>
          <a:p>
            <a:fld id="{B33D56A5-D9CD-42AA-883F-94CB120A45B4}" type="datetimeFigureOut">
              <a:rPr lang="en-US" smtClean="0"/>
              <a:t>4/25/2021</a:t>
            </a:fld>
            <a:endParaRPr lang="en-US"/>
          </a:p>
        </p:txBody>
      </p:sp>
      <p:sp>
        <p:nvSpPr>
          <p:cNvPr id="5" name="Footer Placeholder 4">
            <a:extLst>
              <a:ext uri="{FF2B5EF4-FFF2-40B4-BE49-F238E27FC236}">
                <a16:creationId xmlns:a16="http://schemas.microsoft.com/office/drawing/2014/main" id="{235B6DDB-6A5E-4342-AE4C-2329FC02B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E553B-D98E-44B3-AA92-CA34D9E6F9A4}"/>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929724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7" name="Picture Placeholder 5"/>
          <p:cNvSpPr>
            <a:spLocks noGrp="1"/>
          </p:cNvSpPr>
          <p:nvPr>
            <p:ph type="pic" sz="quarter" idx="14"/>
          </p:nvPr>
        </p:nvSpPr>
        <p:spPr>
          <a:xfrm>
            <a:off x="0" y="1"/>
            <a:ext cx="12192000" cy="4762500"/>
          </a:xfrm>
        </p:spPr>
        <p:txBody>
          <a:bodyPr>
            <a:normAutofit/>
          </a:bodyPr>
          <a:lstStyle>
            <a:lvl1pPr marL="0" indent="0" algn="l">
              <a:buNone/>
              <a:defRPr sz="1800">
                <a:solidFill>
                  <a:schemeClr val="bg1">
                    <a:lumMod val="65000"/>
                  </a:schemeClr>
                </a:solidFill>
              </a:defRPr>
            </a:lvl1pPr>
          </a:lstStyle>
          <a:p>
            <a:endParaRPr lang="en-US"/>
          </a:p>
        </p:txBody>
      </p:sp>
      <p:sp>
        <p:nvSpPr>
          <p:cNvPr id="5" name="Slide Number Placeholder 4"/>
          <p:cNvSpPr>
            <a:spLocks noGrp="1"/>
          </p:cNvSpPr>
          <p:nvPr>
            <p:ph type="sldNum" sz="quarter" idx="12"/>
          </p:nvPr>
        </p:nvSpPr>
        <p:spPr/>
        <p:txBody>
          <a:bodyPr/>
          <a:lstStyle/>
          <a:p>
            <a:fld id="{CFF80D99-EBBB-423B-BB5D-F52C7FE98A9C}" type="slidenum">
              <a:rPr lang="en-US" smtClean="0">
                <a:solidFill>
                  <a:prstClr val="white"/>
                </a:solidFill>
              </a:rPr>
              <a:pPr/>
              <a:t>‹#›</a:t>
            </a:fld>
            <a:endParaRPr lang="en-US">
              <a:solidFill>
                <a:prstClr val="white"/>
              </a:solidFill>
            </a:endParaRPr>
          </a:p>
        </p:txBody>
      </p:sp>
      <p:sp>
        <p:nvSpPr>
          <p:cNvPr id="9" name="Text Placeholder 8"/>
          <p:cNvSpPr>
            <a:spLocks noGrp="1"/>
          </p:cNvSpPr>
          <p:nvPr>
            <p:ph type="body" sz="quarter" idx="13"/>
          </p:nvPr>
        </p:nvSpPr>
        <p:spPr>
          <a:xfrm>
            <a:off x="838200" y="257508"/>
            <a:ext cx="10515600" cy="330200"/>
          </a:xfrm>
        </p:spPr>
        <p:txBody>
          <a:bodyPr vert="horz" lIns="91416" tIns="45708" rIns="91416" bIns="45708" rtlCol="0" anchor="ctr">
            <a:noAutofit/>
          </a:bodyPr>
          <a:lstStyle>
            <a:lvl1pPr marL="0" indent="0" algn="ctr">
              <a:buNone/>
              <a:defRPr lang="en-US" sz="1100" dirty="0" smtClean="0">
                <a:solidFill>
                  <a:schemeClr val="tx1">
                    <a:lumMod val="85000"/>
                    <a:lumOff val="15000"/>
                  </a:schemeClr>
                </a:solidFill>
                <a:ea typeface="Roboto" panose="02000000000000000000" pitchFamily="2" charset="0"/>
                <a:cs typeface="Open Sans Light" panose="020B0306030504020204" pitchFamily="34" charset="0"/>
              </a:defRPr>
            </a:lvl1pPr>
          </a:lstStyle>
          <a:p>
            <a:pPr marL="0" lvl="0" algn="ctr">
              <a:spcBef>
                <a:spcPct val="0"/>
              </a:spcBef>
            </a:pPr>
            <a:r>
              <a:rPr lang="en-US"/>
              <a:t>Click to edit Master text styles</a:t>
            </a:r>
          </a:p>
        </p:txBody>
      </p:sp>
      <p:sp>
        <p:nvSpPr>
          <p:cNvPr id="2" name="Title 1"/>
          <p:cNvSpPr>
            <a:spLocks noGrp="1"/>
          </p:cNvSpPr>
          <p:nvPr>
            <p:ph type="title"/>
          </p:nvPr>
        </p:nvSpPr>
        <p:spPr>
          <a:xfrm>
            <a:off x="838200" y="430881"/>
            <a:ext cx="10515600" cy="737520"/>
          </a:xfrm>
        </p:spPr>
        <p:txBody>
          <a:bodyPr vert="horz" wrap="square" lIns="91416" tIns="45708" rIns="91416" bIns="45708" rtlCol="0" anchor="ctr">
            <a:noAutofit/>
          </a:bodyPr>
          <a:lstStyle>
            <a:lvl1pPr algn="ctr">
              <a:defRPr lang="en-US" sz="3599" b="1" spc="-300" dirty="0">
                <a:solidFill>
                  <a:schemeClr val="tx1">
                    <a:lumMod val="85000"/>
                    <a:lumOff val="15000"/>
                  </a:schemeClr>
                </a:solidFill>
                <a:ea typeface="Roboto" panose="02000000000000000000" pitchFamily="2" charset="0"/>
                <a:cs typeface="Times New Roman" panose="02020603050405020304" pitchFamily="18" charset="0"/>
              </a:defRPr>
            </a:lvl1pPr>
          </a:lstStyle>
          <a:p>
            <a:pPr marL="0" lvl="0" algn="ctr"/>
            <a:r>
              <a:rPr lang="en-US"/>
              <a:t>Click to edit Master title style</a:t>
            </a:r>
          </a:p>
        </p:txBody>
      </p:sp>
    </p:spTree>
    <p:extLst>
      <p:ext uri="{BB962C8B-B14F-4D97-AF65-F5344CB8AC3E}">
        <p14:creationId xmlns:p14="http://schemas.microsoft.com/office/powerpoint/2010/main" val="2282367300"/>
      </p:ext>
    </p:extLst>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56EED-BDE4-455D-9080-467E923349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5633DE-D3E7-437A-9E80-DA65E4519C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DE0CA7-3FDB-448C-8116-3560CB349641}"/>
              </a:ext>
            </a:extLst>
          </p:cNvPr>
          <p:cNvSpPr>
            <a:spLocks noGrp="1"/>
          </p:cNvSpPr>
          <p:nvPr>
            <p:ph type="dt" sz="half" idx="10"/>
          </p:nvPr>
        </p:nvSpPr>
        <p:spPr/>
        <p:txBody>
          <a:bodyPr/>
          <a:lstStyle/>
          <a:p>
            <a:fld id="{B33D56A5-D9CD-42AA-883F-94CB120A45B4}" type="datetimeFigureOut">
              <a:rPr lang="en-US" smtClean="0"/>
              <a:t>4/25/2021</a:t>
            </a:fld>
            <a:endParaRPr lang="en-US"/>
          </a:p>
        </p:txBody>
      </p:sp>
      <p:sp>
        <p:nvSpPr>
          <p:cNvPr id="5" name="Footer Placeholder 4">
            <a:extLst>
              <a:ext uri="{FF2B5EF4-FFF2-40B4-BE49-F238E27FC236}">
                <a16:creationId xmlns:a16="http://schemas.microsoft.com/office/drawing/2014/main" id="{509E966C-CBFD-41D7-8A1B-8804E0C336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A71A88-23E0-4BA7-BB2B-9ADC38E30D2B}"/>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2637034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8D5AE-5A4C-47FE-B14E-BF123826E4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577976-65A3-4121-A960-A32AED57A5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A97C34-13C3-4FCF-8CA4-ABCD14333ECF}"/>
              </a:ext>
            </a:extLst>
          </p:cNvPr>
          <p:cNvSpPr>
            <a:spLocks noGrp="1"/>
          </p:cNvSpPr>
          <p:nvPr>
            <p:ph type="dt" sz="half" idx="10"/>
          </p:nvPr>
        </p:nvSpPr>
        <p:spPr/>
        <p:txBody>
          <a:bodyPr/>
          <a:lstStyle/>
          <a:p>
            <a:fld id="{B33D56A5-D9CD-42AA-883F-94CB120A45B4}" type="datetimeFigureOut">
              <a:rPr lang="en-US" smtClean="0"/>
              <a:t>4/25/2021</a:t>
            </a:fld>
            <a:endParaRPr lang="en-US"/>
          </a:p>
        </p:txBody>
      </p:sp>
      <p:sp>
        <p:nvSpPr>
          <p:cNvPr id="5" name="Footer Placeholder 4">
            <a:extLst>
              <a:ext uri="{FF2B5EF4-FFF2-40B4-BE49-F238E27FC236}">
                <a16:creationId xmlns:a16="http://schemas.microsoft.com/office/drawing/2014/main" id="{F376963D-0F19-4D89-AE97-355B742905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8844E-B6D5-4801-9086-3974502568F0}"/>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1307921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5CAF-D48D-4F68-A51A-BC4F8AB39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45E987-A5FA-475A-91D0-22E74A4D19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A49D92-FC49-460B-9996-9AB4E31B32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A928C2-5B3F-4424-B782-23B1A1B5112F}"/>
              </a:ext>
            </a:extLst>
          </p:cNvPr>
          <p:cNvSpPr>
            <a:spLocks noGrp="1"/>
          </p:cNvSpPr>
          <p:nvPr>
            <p:ph type="dt" sz="half" idx="10"/>
          </p:nvPr>
        </p:nvSpPr>
        <p:spPr/>
        <p:txBody>
          <a:bodyPr/>
          <a:lstStyle/>
          <a:p>
            <a:fld id="{B33D56A5-D9CD-42AA-883F-94CB120A45B4}" type="datetimeFigureOut">
              <a:rPr lang="en-US" smtClean="0"/>
              <a:t>4/25/2021</a:t>
            </a:fld>
            <a:endParaRPr lang="en-US"/>
          </a:p>
        </p:txBody>
      </p:sp>
      <p:sp>
        <p:nvSpPr>
          <p:cNvPr id="6" name="Footer Placeholder 5">
            <a:extLst>
              <a:ext uri="{FF2B5EF4-FFF2-40B4-BE49-F238E27FC236}">
                <a16:creationId xmlns:a16="http://schemas.microsoft.com/office/drawing/2014/main" id="{BAFAE214-C9E1-4ECB-B069-FE0EA66D79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319D51-827A-4BC5-8277-AE6EBD03A29F}"/>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2182359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280A-F4AD-4815-8DC3-7EA7F2D8BB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D6D639-B162-4CF8-89F0-83CC6B90A4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BC4E30-8A53-4C3E-8F67-C0E15BA80A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4D4532-58A8-48CE-90BE-5464F5AD5F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1A41DD-32FD-4633-B4DD-3789904C6D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4A17DB-FD90-4818-BE8E-F8A8FE7F1F7B}"/>
              </a:ext>
            </a:extLst>
          </p:cNvPr>
          <p:cNvSpPr>
            <a:spLocks noGrp="1"/>
          </p:cNvSpPr>
          <p:nvPr>
            <p:ph type="dt" sz="half" idx="10"/>
          </p:nvPr>
        </p:nvSpPr>
        <p:spPr/>
        <p:txBody>
          <a:bodyPr/>
          <a:lstStyle/>
          <a:p>
            <a:fld id="{B33D56A5-D9CD-42AA-883F-94CB120A45B4}" type="datetimeFigureOut">
              <a:rPr lang="en-US" smtClean="0"/>
              <a:t>4/25/2021</a:t>
            </a:fld>
            <a:endParaRPr lang="en-US"/>
          </a:p>
        </p:txBody>
      </p:sp>
      <p:sp>
        <p:nvSpPr>
          <p:cNvPr id="8" name="Footer Placeholder 7">
            <a:extLst>
              <a:ext uri="{FF2B5EF4-FFF2-40B4-BE49-F238E27FC236}">
                <a16:creationId xmlns:a16="http://schemas.microsoft.com/office/drawing/2014/main" id="{967448D7-1E7A-454E-BBC0-CA69C5F7F2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51AA26-39B7-4BD2-B6D6-952FAA24D430}"/>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274866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9BFDB-1C72-4D55-BB41-6DB26A9994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4F6643-5533-47BC-BB94-9E5C085C0D2A}"/>
              </a:ext>
            </a:extLst>
          </p:cNvPr>
          <p:cNvSpPr>
            <a:spLocks noGrp="1"/>
          </p:cNvSpPr>
          <p:nvPr>
            <p:ph type="dt" sz="half" idx="10"/>
          </p:nvPr>
        </p:nvSpPr>
        <p:spPr/>
        <p:txBody>
          <a:bodyPr/>
          <a:lstStyle/>
          <a:p>
            <a:fld id="{B33D56A5-D9CD-42AA-883F-94CB120A45B4}" type="datetimeFigureOut">
              <a:rPr lang="en-US" smtClean="0"/>
              <a:t>4/25/2021</a:t>
            </a:fld>
            <a:endParaRPr lang="en-US"/>
          </a:p>
        </p:txBody>
      </p:sp>
      <p:sp>
        <p:nvSpPr>
          <p:cNvPr id="4" name="Footer Placeholder 3">
            <a:extLst>
              <a:ext uri="{FF2B5EF4-FFF2-40B4-BE49-F238E27FC236}">
                <a16:creationId xmlns:a16="http://schemas.microsoft.com/office/drawing/2014/main" id="{9740455A-E30B-4B99-8EF3-B600FFA3F2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569DE8-72DA-44C8-9CAD-350C43FD4B7B}"/>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2694696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3784FC-9313-4E25-A137-A15613C4CD1B}"/>
              </a:ext>
            </a:extLst>
          </p:cNvPr>
          <p:cNvSpPr>
            <a:spLocks noGrp="1"/>
          </p:cNvSpPr>
          <p:nvPr>
            <p:ph type="dt" sz="half" idx="10"/>
          </p:nvPr>
        </p:nvSpPr>
        <p:spPr/>
        <p:txBody>
          <a:bodyPr/>
          <a:lstStyle/>
          <a:p>
            <a:fld id="{B33D56A5-D9CD-42AA-883F-94CB120A45B4}" type="datetimeFigureOut">
              <a:rPr lang="en-US" smtClean="0"/>
              <a:t>4/25/2021</a:t>
            </a:fld>
            <a:endParaRPr lang="en-US"/>
          </a:p>
        </p:txBody>
      </p:sp>
      <p:sp>
        <p:nvSpPr>
          <p:cNvPr id="3" name="Footer Placeholder 2">
            <a:extLst>
              <a:ext uri="{FF2B5EF4-FFF2-40B4-BE49-F238E27FC236}">
                <a16:creationId xmlns:a16="http://schemas.microsoft.com/office/drawing/2014/main" id="{FA75AF83-CFB6-4801-9854-5B8CCE14EB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513136-9A2A-4190-9289-A10F933B8A93}"/>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1083014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F633-C233-46B7-97A6-64B1AEFA5E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F1CED4-3DE7-474F-A61B-99256D52D1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426C73-50A6-496B-94F4-74C5CDBB5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D1FEA6-F978-4DE7-A2B8-5550EB1FB1C9}"/>
              </a:ext>
            </a:extLst>
          </p:cNvPr>
          <p:cNvSpPr>
            <a:spLocks noGrp="1"/>
          </p:cNvSpPr>
          <p:nvPr>
            <p:ph type="dt" sz="half" idx="10"/>
          </p:nvPr>
        </p:nvSpPr>
        <p:spPr/>
        <p:txBody>
          <a:bodyPr/>
          <a:lstStyle/>
          <a:p>
            <a:fld id="{B33D56A5-D9CD-42AA-883F-94CB120A45B4}" type="datetimeFigureOut">
              <a:rPr lang="en-US" smtClean="0"/>
              <a:t>4/25/2021</a:t>
            </a:fld>
            <a:endParaRPr lang="en-US"/>
          </a:p>
        </p:txBody>
      </p:sp>
      <p:sp>
        <p:nvSpPr>
          <p:cNvPr id="6" name="Footer Placeholder 5">
            <a:extLst>
              <a:ext uri="{FF2B5EF4-FFF2-40B4-BE49-F238E27FC236}">
                <a16:creationId xmlns:a16="http://schemas.microsoft.com/office/drawing/2014/main" id="{85889590-FF3E-4635-8FBB-E6D5536473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707A47-D613-4210-85CA-9F009E22E684}"/>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432291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383EC-FBFD-4984-844D-74827D9C11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CDAF8C-9C1B-4F34-BBB9-23E68544BB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AF4703-F4BD-4B26-BADA-75B508D220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06A452-98EC-44E1-81D3-2189BA11C903}"/>
              </a:ext>
            </a:extLst>
          </p:cNvPr>
          <p:cNvSpPr>
            <a:spLocks noGrp="1"/>
          </p:cNvSpPr>
          <p:nvPr>
            <p:ph type="dt" sz="half" idx="10"/>
          </p:nvPr>
        </p:nvSpPr>
        <p:spPr/>
        <p:txBody>
          <a:bodyPr/>
          <a:lstStyle/>
          <a:p>
            <a:fld id="{B33D56A5-D9CD-42AA-883F-94CB120A45B4}" type="datetimeFigureOut">
              <a:rPr lang="en-US" smtClean="0"/>
              <a:t>4/25/2021</a:t>
            </a:fld>
            <a:endParaRPr lang="en-US"/>
          </a:p>
        </p:txBody>
      </p:sp>
      <p:sp>
        <p:nvSpPr>
          <p:cNvPr id="6" name="Footer Placeholder 5">
            <a:extLst>
              <a:ext uri="{FF2B5EF4-FFF2-40B4-BE49-F238E27FC236}">
                <a16:creationId xmlns:a16="http://schemas.microsoft.com/office/drawing/2014/main" id="{1591E894-AFA0-4885-A2AB-6D7B14B140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8F02E0-2783-41C2-97F9-8C3CF63A694A}"/>
              </a:ext>
            </a:extLst>
          </p:cNvPr>
          <p:cNvSpPr>
            <a:spLocks noGrp="1"/>
          </p:cNvSpPr>
          <p:nvPr>
            <p:ph type="sldNum" sz="quarter" idx="12"/>
          </p:nvPr>
        </p:nvSpPr>
        <p:spPr/>
        <p:txBody>
          <a:bodyPr/>
          <a:lstStyle/>
          <a:p>
            <a:fld id="{70CBDBC0-9D6A-4FE1-BACE-B5C8C91E583D}" type="slidenum">
              <a:rPr lang="en-US" smtClean="0"/>
              <a:t>‹#›</a:t>
            </a:fld>
            <a:endParaRPr lang="en-US"/>
          </a:p>
        </p:txBody>
      </p:sp>
    </p:spTree>
    <p:extLst>
      <p:ext uri="{BB962C8B-B14F-4D97-AF65-F5344CB8AC3E}">
        <p14:creationId xmlns:p14="http://schemas.microsoft.com/office/powerpoint/2010/main" val="3826338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AAAE35-C182-434B-8B54-7D2DA11592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BDCDAA-8CF0-4933-8F39-7353F23475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3FDB46-1924-44F8-BD37-12A6460D33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3D56A5-D9CD-42AA-883F-94CB120A45B4}" type="datetimeFigureOut">
              <a:rPr lang="en-US" smtClean="0"/>
              <a:t>4/25/2021</a:t>
            </a:fld>
            <a:endParaRPr lang="en-US"/>
          </a:p>
        </p:txBody>
      </p:sp>
      <p:sp>
        <p:nvSpPr>
          <p:cNvPr id="5" name="Footer Placeholder 4">
            <a:extLst>
              <a:ext uri="{FF2B5EF4-FFF2-40B4-BE49-F238E27FC236}">
                <a16:creationId xmlns:a16="http://schemas.microsoft.com/office/drawing/2014/main" id="{34D137A9-371E-4DC6-90B2-7A4B85058A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C8E88B-1770-4965-8929-0DB1BF8B30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CBDBC0-9D6A-4FE1-BACE-B5C8C91E583D}" type="slidenum">
              <a:rPr lang="en-US" smtClean="0"/>
              <a:t>‹#›</a:t>
            </a:fld>
            <a:endParaRPr lang="en-US"/>
          </a:p>
        </p:txBody>
      </p:sp>
    </p:spTree>
    <p:extLst>
      <p:ext uri="{BB962C8B-B14F-4D97-AF65-F5344CB8AC3E}">
        <p14:creationId xmlns:p14="http://schemas.microsoft.com/office/powerpoint/2010/main" val="3227452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microsoft.com/office/2007/relationships/hdphoto" Target="../media/hdphoto1.wdp"/><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svg"/><Relationship Id="rId5" Type="http://schemas.microsoft.com/office/2007/relationships/hdphoto" Target="../media/hdphoto2.wdp"/><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496425" y="4777936"/>
            <a:ext cx="6494584" cy="1009544"/>
          </a:xfrm>
          <a:prstGeom prst="rect">
            <a:avLst/>
          </a:prstGeom>
          <a:solidFill>
            <a:srgbClr val="345A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787877"/>
              </a:solidFill>
            </a:endParaRPr>
          </a:p>
        </p:txBody>
      </p:sp>
      <p:sp>
        <p:nvSpPr>
          <p:cNvPr id="8" name="Rectangle 7"/>
          <p:cNvSpPr/>
          <p:nvPr/>
        </p:nvSpPr>
        <p:spPr>
          <a:xfrm>
            <a:off x="5624987" y="4863635"/>
            <a:ext cx="6003310" cy="872006"/>
          </a:xfrm>
          <a:prstGeom prst="rect">
            <a:avLst/>
          </a:prstGeom>
        </p:spPr>
        <p:txBody>
          <a:bodyPr wrap="square" anchor="ctr">
            <a:noAutofit/>
          </a:bodyPr>
          <a:lstStyle/>
          <a:p>
            <a:pPr marL="0" marR="0">
              <a:lnSpc>
                <a:spcPct val="107000"/>
              </a:lnSpc>
              <a:spcBef>
                <a:spcPts val="0"/>
              </a:spcBef>
              <a:spcAft>
                <a:spcPts val="800"/>
              </a:spcAft>
            </a:pPr>
            <a:r>
              <a:rPr lang="en-US" sz="2700" b="1" cap="small" spc="25">
                <a:solidFill>
                  <a:schemeClr val="bg1"/>
                </a:solidFill>
                <a:effectLst/>
                <a:latin typeface="Malgun Gothic" panose="020B0503020000020004" pitchFamily="34" charset="-127"/>
                <a:ea typeface="Malgun Gothic" panose="020B0503020000020004" pitchFamily="34" charset="-127"/>
                <a:cs typeface="Arial" panose="020B0604020202020204" pitchFamily="34" charset="0"/>
              </a:rPr>
              <a:t>Public Library System Management </a:t>
            </a:r>
            <a:endParaRPr lang="en-US" sz="2700" b="1">
              <a:solidFill>
                <a:schemeClr val="bg1"/>
              </a:solidFill>
              <a:effectLst/>
              <a:latin typeface="Malgun Gothic" panose="020B0503020000020004" pitchFamily="34" charset="-127"/>
              <a:ea typeface="Malgun Gothic" panose="020B0503020000020004" pitchFamily="34" charset="-127"/>
              <a:cs typeface="Arial" panose="020B0604020202020204" pitchFamily="34" charset="0"/>
            </a:endParaRPr>
          </a:p>
          <a:p>
            <a:pPr defTabSz="914217">
              <a:buClr>
                <a:srgbClr val="E24848"/>
              </a:buClr>
              <a:defRPr/>
            </a:pPr>
            <a:r>
              <a:rPr lang="en-US" sz="1600" i="1" noProof="1">
                <a:solidFill>
                  <a:schemeClr val="bg1"/>
                </a:solidFill>
                <a:latin typeface="Malgun Gothic" panose="020B0503020000020004" pitchFamily="34" charset="-127"/>
                <a:ea typeface="Malgun Gothic" panose="020B0503020000020004" pitchFamily="34" charset="-127"/>
                <a:cs typeface="Georgia" charset="0"/>
              </a:rPr>
              <a:t>Using customized DBMS</a:t>
            </a:r>
          </a:p>
        </p:txBody>
      </p:sp>
      <p:sp>
        <p:nvSpPr>
          <p:cNvPr id="11" name="Picture Placeholder 10">
            <a:extLst>
              <a:ext uri="{FF2B5EF4-FFF2-40B4-BE49-F238E27FC236}">
                <a16:creationId xmlns:a16="http://schemas.microsoft.com/office/drawing/2014/main" id="{CA954C4B-5A69-4CE2-91A1-5546E95F2EA0}"/>
              </a:ext>
            </a:extLst>
          </p:cNvPr>
          <p:cNvSpPr>
            <a:spLocks noGrp="1"/>
          </p:cNvSpPr>
          <p:nvPr>
            <p:ph type="pic" sz="quarter" idx="14"/>
          </p:nvPr>
        </p:nvSpPr>
        <p:spPr/>
      </p:sp>
      <p:pic>
        <p:nvPicPr>
          <p:cNvPr id="1026" name="Picture 2">
            <a:extLst>
              <a:ext uri="{FF2B5EF4-FFF2-40B4-BE49-F238E27FC236}">
                <a16:creationId xmlns:a16="http://schemas.microsoft.com/office/drawing/2014/main" id="{DB501D07-C9DC-4601-A3AA-18BA6B52FE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335" y="6000319"/>
            <a:ext cx="2919665" cy="6614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st 500+ Library Pictures [HD] | Download Free Images on Unsplash">
            <a:extLst>
              <a:ext uri="{FF2B5EF4-FFF2-40B4-BE49-F238E27FC236}">
                <a16:creationId xmlns:a16="http://schemas.microsoft.com/office/drawing/2014/main" id="{C03A1D12-9A76-4A5A-A6CD-F76561DC6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78"/>
            <a:ext cx="12192000" cy="4777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36242"/>
      </p:ext>
    </p:extLst>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Implementation</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Creating database in SQL</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218" name="Picture 2">
            <a:extLst>
              <a:ext uri="{FF2B5EF4-FFF2-40B4-BE49-F238E27FC236}">
                <a16:creationId xmlns:a16="http://schemas.microsoft.com/office/drawing/2014/main" id="{43AA14A0-70FF-4701-BE77-F7A9C3634F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106" y="1892851"/>
            <a:ext cx="5803734" cy="1934578"/>
          </a:xfrm>
          <a:prstGeom prst="rect">
            <a:avLst/>
          </a:prstGeom>
          <a:noFill/>
          <a:ln>
            <a:solidFill>
              <a:srgbClr val="7F7F7F"/>
            </a:solidFill>
          </a:ln>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BEFCC521-389C-4149-B80E-0E4F12AE8B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6207" y="1892851"/>
            <a:ext cx="5230983" cy="2348335"/>
          </a:xfrm>
          <a:prstGeom prst="rect">
            <a:avLst/>
          </a:prstGeom>
          <a:noFill/>
          <a:ln>
            <a:solidFill>
              <a:srgbClr val="7F7F7F"/>
            </a:solidFill>
          </a:ln>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A1EDA81F-986B-4B4E-BE8F-2C3A4F2E4F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83" y="4080134"/>
            <a:ext cx="4392239" cy="2402006"/>
          </a:xfrm>
          <a:prstGeom prst="rect">
            <a:avLst/>
          </a:prstGeom>
          <a:noFill/>
          <a:ln>
            <a:solidFill>
              <a:srgbClr val="7F7F7F"/>
            </a:solidFill>
          </a:ln>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40E0F490-7E79-4604-9A55-4CD42BED6D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0615"/>
          <a:stretch/>
        </p:blipFill>
        <p:spPr bwMode="auto">
          <a:xfrm>
            <a:off x="6586207" y="4899037"/>
            <a:ext cx="4925072" cy="1583103"/>
          </a:xfrm>
          <a:prstGeom prst="rect">
            <a:avLst/>
          </a:prstGeom>
          <a:noFill/>
          <a:ln>
            <a:solidFill>
              <a:srgbClr val="7F7F7F"/>
            </a:solidFill>
          </a:ln>
          <a:extLst>
            <a:ext uri="{909E8E84-426E-40DD-AFC4-6F175D3DCCD1}">
              <a14:hiddenFill xmlns:a14="http://schemas.microsoft.com/office/drawing/2010/main">
                <a:solidFill>
                  <a:srgbClr val="FFFFFF"/>
                </a:solidFill>
              </a14:hiddenFill>
            </a:ext>
          </a:extLst>
        </p:spPr>
      </p:pic>
      <p:cxnSp>
        <p:nvCxnSpPr>
          <p:cNvPr id="48" name="Straight Connector 47">
            <a:extLst>
              <a:ext uri="{FF2B5EF4-FFF2-40B4-BE49-F238E27FC236}">
                <a16:creationId xmlns:a16="http://schemas.microsoft.com/office/drawing/2014/main" id="{A1D68F85-513E-4F5A-AFD0-085D167FA91A}"/>
              </a:ext>
            </a:extLst>
          </p:cNvPr>
          <p:cNvCxnSpPr/>
          <p:nvPr/>
        </p:nvCxnSpPr>
        <p:spPr>
          <a:xfrm>
            <a:off x="6307512" y="1470181"/>
            <a:ext cx="0" cy="5303520"/>
          </a:xfrm>
          <a:prstGeom prst="line">
            <a:avLst/>
          </a:prstGeom>
          <a:ln w="19050">
            <a:solidFill>
              <a:srgbClr val="7F7F7F"/>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6B184F7-72BE-4349-9EC2-C77EE3FFEEBA}"/>
              </a:ext>
            </a:extLst>
          </p:cNvPr>
          <p:cNvSpPr txBox="1"/>
          <p:nvPr/>
        </p:nvSpPr>
        <p:spPr>
          <a:xfrm>
            <a:off x="1015872" y="1229048"/>
            <a:ext cx="4168372" cy="369332"/>
          </a:xfrm>
          <a:prstGeom prst="rect">
            <a:avLst/>
          </a:prstGeom>
          <a:noFill/>
          <a:ln w="38100">
            <a:solidFill>
              <a:srgbClr val="2A5A86"/>
            </a:solidFill>
          </a:ln>
        </p:spPr>
        <p:txBody>
          <a:bodyPr wrap="square" rtlCol="0">
            <a:spAutoFit/>
          </a:bodyPr>
          <a:lstStyle/>
          <a:p>
            <a:pPr algn="ctr"/>
            <a:r>
              <a:rPr lang="en-US" sz="1400">
                <a:solidFill>
                  <a:srgbClr val="7F7F7F"/>
                </a:solidFill>
                <a:latin typeface="Malgun Gothic" panose="020B0503020000020004" pitchFamily="34" charset="-127"/>
                <a:ea typeface="Malgun Gothic" panose="020B0503020000020004" pitchFamily="34" charset="-127"/>
              </a:rPr>
              <a:t>Using</a:t>
            </a:r>
            <a:r>
              <a:rPr lang="en-US" b="1">
                <a:solidFill>
                  <a:srgbClr val="2A5A86"/>
                </a:solidFill>
                <a:latin typeface="Malgun Gothic" panose="020B0503020000020004" pitchFamily="34" charset="-127"/>
                <a:ea typeface="Malgun Gothic" panose="020B0503020000020004" pitchFamily="34" charset="-127"/>
              </a:rPr>
              <a:t> CREATE </a:t>
            </a:r>
            <a:r>
              <a:rPr lang="en-US" sz="1400">
                <a:solidFill>
                  <a:srgbClr val="7F7F7F"/>
                </a:solidFill>
                <a:latin typeface="Malgun Gothic" panose="020B0503020000020004" pitchFamily="34" charset="-127"/>
                <a:ea typeface="Malgun Gothic" panose="020B0503020000020004" pitchFamily="34" charset="-127"/>
              </a:rPr>
              <a:t>to generate entity tables</a:t>
            </a:r>
            <a:endParaRPr lang="en-US">
              <a:solidFill>
                <a:srgbClr val="7F7F7F"/>
              </a:solidFill>
              <a:latin typeface="Malgun Gothic" panose="020B0503020000020004" pitchFamily="34" charset="-127"/>
              <a:ea typeface="Malgun Gothic" panose="020B0503020000020004" pitchFamily="34" charset="-127"/>
            </a:endParaRPr>
          </a:p>
        </p:txBody>
      </p:sp>
      <p:sp>
        <p:nvSpPr>
          <p:cNvPr id="19" name="TextBox 18">
            <a:extLst>
              <a:ext uri="{FF2B5EF4-FFF2-40B4-BE49-F238E27FC236}">
                <a16:creationId xmlns:a16="http://schemas.microsoft.com/office/drawing/2014/main" id="{A25A5B6D-4FC5-4852-9B87-43DA221949BB}"/>
              </a:ext>
            </a:extLst>
          </p:cNvPr>
          <p:cNvSpPr txBox="1"/>
          <p:nvPr/>
        </p:nvSpPr>
        <p:spPr>
          <a:xfrm>
            <a:off x="6777152" y="1229048"/>
            <a:ext cx="4849091" cy="369332"/>
          </a:xfrm>
          <a:prstGeom prst="rect">
            <a:avLst/>
          </a:prstGeom>
          <a:noFill/>
          <a:ln w="38100">
            <a:solidFill>
              <a:srgbClr val="2A5A86"/>
            </a:solidFill>
          </a:ln>
        </p:spPr>
        <p:txBody>
          <a:bodyPr wrap="square" rtlCol="0">
            <a:spAutoFit/>
          </a:bodyPr>
          <a:lstStyle/>
          <a:p>
            <a:pPr algn="ctr"/>
            <a:r>
              <a:rPr lang="en-US" sz="1400">
                <a:solidFill>
                  <a:srgbClr val="7F7F7F"/>
                </a:solidFill>
                <a:latin typeface="Malgun Gothic" panose="020B0503020000020004" pitchFamily="34" charset="-127"/>
                <a:ea typeface="Malgun Gothic" panose="020B0503020000020004" pitchFamily="34" charset="-127"/>
              </a:rPr>
              <a:t>Using</a:t>
            </a:r>
            <a:r>
              <a:rPr lang="en-US" b="1">
                <a:solidFill>
                  <a:srgbClr val="2A5A86"/>
                </a:solidFill>
                <a:latin typeface="Malgun Gothic" panose="020B0503020000020004" pitchFamily="34" charset="-127"/>
                <a:ea typeface="Malgun Gothic" panose="020B0503020000020004" pitchFamily="34" charset="-127"/>
              </a:rPr>
              <a:t> CREATE </a:t>
            </a:r>
            <a:r>
              <a:rPr lang="en-US" sz="1400">
                <a:solidFill>
                  <a:srgbClr val="7F7F7F"/>
                </a:solidFill>
                <a:latin typeface="Malgun Gothic" panose="020B0503020000020004" pitchFamily="34" charset="-127"/>
                <a:ea typeface="Malgun Gothic" panose="020B0503020000020004" pitchFamily="34" charset="-127"/>
              </a:rPr>
              <a:t>to generate associative entity tables</a:t>
            </a:r>
            <a:endParaRPr lang="en-US">
              <a:solidFill>
                <a:srgbClr val="7F7F7F"/>
              </a:solidFill>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527222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Implementation</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Populating database in SQL</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242" name="Picture 2">
            <a:extLst>
              <a:ext uri="{FF2B5EF4-FFF2-40B4-BE49-F238E27FC236}">
                <a16:creationId xmlns:a16="http://schemas.microsoft.com/office/drawing/2014/main" id="{AACC1E36-3553-4C63-966F-3C45096770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4649"/>
          <a:stretch/>
        </p:blipFill>
        <p:spPr bwMode="auto">
          <a:xfrm>
            <a:off x="1456448" y="1654304"/>
            <a:ext cx="4319711" cy="2503219"/>
          </a:xfrm>
          <a:prstGeom prst="rect">
            <a:avLst/>
          </a:prstGeom>
          <a:noFill/>
          <a:ln>
            <a:solidFill>
              <a:srgbClr val="7F7F7F"/>
            </a:solidFill>
          </a:ln>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CF52D53-DE2F-4929-B652-A0E47AA5FF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442" y="4304553"/>
            <a:ext cx="6795115" cy="2185123"/>
          </a:xfrm>
          <a:prstGeom prst="rect">
            <a:avLst/>
          </a:prstGeom>
          <a:noFill/>
          <a:ln>
            <a:solidFill>
              <a:srgbClr val="7F7F7F"/>
            </a:solidFill>
          </a:ln>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AFFFE727-C551-4B7E-A22B-F3732F16F1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5595"/>
          <a:stretch/>
        </p:blipFill>
        <p:spPr bwMode="auto">
          <a:xfrm>
            <a:off x="6415843" y="1654304"/>
            <a:ext cx="4359640" cy="2503219"/>
          </a:xfrm>
          <a:prstGeom prst="rect">
            <a:avLst/>
          </a:prstGeom>
          <a:noFill/>
          <a:ln>
            <a:solidFill>
              <a:srgbClr val="7F7F7F"/>
            </a:solidFill>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446BDC4-5364-468B-80A6-7A74691C7211}"/>
              </a:ext>
            </a:extLst>
          </p:cNvPr>
          <p:cNvSpPr txBox="1"/>
          <p:nvPr/>
        </p:nvSpPr>
        <p:spPr>
          <a:xfrm>
            <a:off x="4011813" y="1062795"/>
            <a:ext cx="4168372" cy="369332"/>
          </a:xfrm>
          <a:prstGeom prst="rect">
            <a:avLst/>
          </a:prstGeom>
          <a:noFill/>
          <a:ln w="38100">
            <a:solidFill>
              <a:srgbClr val="2A5A86"/>
            </a:solidFill>
          </a:ln>
        </p:spPr>
        <p:txBody>
          <a:bodyPr wrap="square" rtlCol="0">
            <a:spAutoFit/>
          </a:bodyPr>
          <a:lstStyle/>
          <a:p>
            <a:pPr algn="ctr"/>
            <a:r>
              <a:rPr lang="en-US" sz="1400">
                <a:solidFill>
                  <a:srgbClr val="7F7F7F"/>
                </a:solidFill>
                <a:latin typeface="Malgun Gothic" panose="020B0503020000020004" pitchFamily="34" charset="-127"/>
                <a:ea typeface="Malgun Gothic" panose="020B0503020000020004" pitchFamily="34" charset="-127"/>
              </a:rPr>
              <a:t>Using</a:t>
            </a:r>
            <a:r>
              <a:rPr lang="en-US" b="1">
                <a:solidFill>
                  <a:srgbClr val="2A5A86"/>
                </a:solidFill>
                <a:latin typeface="Malgun Gothic" panose="020B0503020000020004" pitchFamily="34" charset="-127"/>
                <a:ea typeface="Malgun Gothic" panose="020B0503020000020004" pitchFamily="34" charset="-127"/>
              </a:rPr>
              <a:t> INSERT </a:t>
            </a:r>
            <a:r>
              <a:rPr lang="en-US" sz="1400">
                <a:solidFill>
                  <a:srgbClr val="7F7F7F"/>
                </a:solidFill>
                <a:latin typeface="Malgun Gothic" panose="020B0503020000020004" pitchFamily="34" charset="-127"/>
                <a:ea typeface="Malgun Gothic" panose="020B0503020000020004" pitchFamily="34" charset="-127"/>
              </a:rPr>
              <a:t>to populate tables</a:t>
            </a:r>
            <a:endParaRPr lang="en-US">
              <a:solidFill>
                <a:srgbClr val="7F7F7F"/>
              </a:solidFill>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1950719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Implementation</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Relational instance in database</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1266" name="Picture 2">
            <a:extLst>
              <a:ext uri="{FF2B5EF4-FFF2-40B4-BE49-F238E27FC236}">
                <a16:creationId xmlns:a16="http://schemas.microsoft.com/office/drawing/2014/main" id="{38E67F00-C81F-4B1A-B7D9-B59F4A5841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27" y="1821062"/>
            <a:ext cx="4571718" cy="4571718"/>
          </a:xfrm>
          <a:prstGeom prst="rect">
            <a:avLst/>
          </a:prstGeom>
          <a:noFill/>
          <a:ln>
            <a:solidFill>
              <a:srgbClr val="7F7F7F"/>
            </a:solidFill>
          </a:ln>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FED0390A-FDA9-4F30-8365-02F2A8672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7775" y="1821062"/>
            <a:ext cx="6930696" cy="2174905"/>
          </a:xfrm>
          <a:prstGeom prst="rect">
            <a:avLst/>
          </a:prstGeom>
          <a:noFill/>
          <a:ln>
            <a:solidFill>
              <a:srgbClr val="7F7F7F"/>
            </a:solidFill>
          </a:ln>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3F318102-70EF-4791-9A21-67B4A0A412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7775" y="4250113"/>
            <a:ext cx="4166436" cy="2171241"/>
          </a:xfrm>
          <a:prstGeom prst="rect">
            <a:avLst/>
          </a:prstGeom>
          <a:noFill/>
          <a:ln>
            <a:solidFill>
              <a:srgbClr val="7F7F7F"/>
            </a:solidFill>
          </a:ln>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FAF480A6-CA58-483D-9297-67456032B9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5872" y="4250113"/>
            <a:ext cx="2702599" cy="2171241"/>
          </a:xfrm>
          <a:prstGeom prst="rect">
            <a:avLst/>
          </a:prstGeom>
          <a:noFill/>
          <a:ln>
            <a:solidFill>
              <a:srgbClr val="7F7F7F"/>
            </a:solidFill>
          </a:ln>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D410AE3-F4CA-457C-AA90-7A3E70158327}"/>
              </a:ext>
            </a:extLst>
          </p:cNvPr>
          <p:cNvSpPr txBox="1"/>
          <p:nvPr/>
        </p:nvSpPr>
        <p:spPr>
          <a:xfrm>
            <a:off x="4011814" y="1153776"/>
            <a:ext cx="4168372" cy="369332"/>
          </a:xfrm>
          <a:prstGeom prst="rect">
            <a:avLst/>
          </a:prstGeom>
          <a:noFill/>
          <a:ln w="38100">
            <a:solidFill>
              <a:srgbClr val="2A5A86"/>
            </a:solidFill>
          </a:ln>
        </p:spPr>
        <p:txBody>
          <a:bodyPr wrap="square" rtlCol="0">
            <a:spAutoFit/>
          </a:bodyPr>
          <a:lstStyle/>
          <a:p>
            <a:pPr algn="ctr"/>
            <a:r>
              <a:rPr lang="en-US" sz="1400">
                <a:solidFill>
                  <a:srgbClr val="7F7F7F"/>
                </a:solidFill>
                <a:latin typeface="Malgun Gothic" panose="020B0503020000020004" pitchFamily="34" charset="-127"/>
                <a:ea typeface="Malgun Gothic" panose="020B0503020000020004" pitchFamily="34" charset="-127"/>
              </a:rPr>
              <a:t>Using</a:t>
            </a:r>
            <a:r>
              <a:rPr lang="en-US" b="1">
                <a:solidFill>
                  <a:srgbClr val="2A5A86"/>
                </a:solidFill>
                <a:latin typeface="Malgun Gothic" panose="020B0503020000020004" pitchFamily="34" charset="-127"/>
                <a:ea typeface="Malgun Gothic" panose="020B0503020000020004" pitchFamily="34" charset="-127"/>
              </a:rPr>
              <a:t> SELECT </a:t>
            </a:r>
            <a:r>
              <a:rPr lang="en-US" sz="1400">
                <a:solidFill>
                  <a:srgbClr val="7F7F7F"/>
                </a:solidFill>
                <a:latin typeface="Malgun Gothic" panose="020B0503020000020004" pitchFamily="34" charset="-127"/>
                <a:ea typeface="Malgun Gothic" panose="020B0503020000020004" pitchFamily="34" charset="-127"/>
              </a:rPr>
              <a:t>to view corresponding tables</a:t>
            </a:r>
            <a:endParaRPr lang="en-US">
              <a:solidFill>
                <a:srgbClr val="7F7F7F"/>
              </a:solidFill>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2245215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Querying the DBMS</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Business inferences from our database </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TextBox 36">
            <a:extLst>
              <a:ext uri="{FF2B5EF4-FFF2-40B4-BE49-F238E27FC236}">
                <a16:creationId xmlns:a16="http://schemas.microsoft.com/office/drawing/2014/main" id="{6B3D2E33-3A9C-4A18-9AB9-DECFB3E0E6F7}"/>
              </a:ext>
            </a:extLst>
          </p:cNvPr>
          <p:cNvSpPr txBox="1"/>
          <p:nvPr/>
        </p:nvSpPr>
        <p:spPr>
          <a:xfrm>
            <a:off x="2578616" y="1517012"/>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Query</a:t>
            </a:r>
          </a:p>
        </p:txBody>
      </p:sp>
      <p:sp>
        <p:nvSpPr>
          <p:cNvPr id="16" name="TextBox 15">
            <a:extLst>
              <a:ext uri="{FF2B5EF4-FFF2-40B4-BE49-F238E27FC236}">
                <a16:creationId xmlns:a16="http://schemas.microsoft.com/office/drawing/2014/main" id="{2103192E-34D1-46A1-BE84-2546BF32D9EE}"/>
              </a:ext>
            </a:extLst>
          </p:cNvPr>
          <p:cNvSpPr txBox="1"/>
          <p:nvPr/>
        </p:nvSpPr>
        <p:spPr>
          <a:xfrm>
            <a:off x="8639635" y="1511510"/>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Output</a:t>
            </a:r>
          </a:p>
        </p:txBody>
      </p:sp>
      <p:sp>
        <p:nvSpPr>
          <p:cNvPr id="17" name="Rectangle: Rounded Corners 16">
            <a:extLst>
              <a:ext uri="{FF2B5EF4-FFF2-40B4-BE49-F238E27FC236}">
                <a16:creationId xmlns:a16="http://schemas.microsoft.com/office/drawing/2014/main" id="{138DF9EB-162B-4732-9E5E-E8CF4C6DCE93}"/>
              </a:ext>
            </a:extLst>
          </p:cNvPr>
          <p:cNvSpPr/>
          <p:nvPr/>
        </p:nvSpPr>
        <p:spPr>
          <a:xfrm>
            <a:off x="362243" y="5570373"/>
            <a:ext cx="11662117" cy="11191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AACC245-C8FA-41E7-90C4-200A90E71AF7}"/>
              </a:ext>
            </a:extLst>
          </p:cNvPr>
          <p:cNvSpPr txBox="1"/>
          <p:nvPr/>
        </p:nvSpPr>
        <p:spPr>
          <a:xfrm>
            <a:off x="489470" y="5914887"/>
            <a:ext cx="11213060" cy="584775"/>
          </a:xfrm>
          <a:prstGeom prst="rect">
            <a:avLst/>
          </a:prstGeom>
          <a:noFill/>
        </p:spPr>
        <p:txBody>
          <a:bodyPr wrap="square" rtlCol="0">
            <a:spAutoFit/>
          </a:bodyPr>
          <a:lstStyle/>
          <a:p>
            <a:pPr algn="ctr"/>
            <a:r>
              <a:rPr lang="en-US" sz="1600" b="0" i="0">
                <a:solidFill>
                  <a:srgbClr val="24292E"/>
                </a:solidFill>
                <a:effectLst/>
                <a:latin typeface="Malgun Gothic" panose="020B0503020000020004" pitchFamily="34" charset="-127"/>
                <a:ea typeface="Malgun Gothic" panose="020B0503020000020004" pitchFamily="34" charset="-127"/>
              </a:rPr>
              <a:t>Users, who liked a particular book, tend to read more books from its co-authors. Output, as above, help library predict which author’s books is likely to be in demand among its users who have loaned a particular book. </a:t>
            </a:r>
            <a:endParaRPr lang="en-US" sz="1400" b="1" i="1">
              <a:solidFill>
                <a:srgbClr val="2A5A86"/>
              </a:solidFill>
              <a:latin typeface="Malgun Gothic" panose="020B0503020000020004" pitchFamily="34" charset="-127"/>
              <a:ea typeface="Malgun Gothic" panose="020B0503020000020004" pitchFamily="34" charset="-127"/>
            </a:endParaRPr>
          </a:p>
        </p:txBody>
      </p:sp>
      <p:pic>
        <p:nvPicPr>
          <p:cNvPr id="12290" name="Picture 2" descr="Graphical user interface, text, table&#10;&#10;Description automatically generated with medium confidence">
            <a:extLst>
              <a:ext uri="{FF2B5EF4-FFF2-40B4-BE49-F238E27FC236}">
                <a16:creationId xmlns:a16="http://schemas.microsoft.com/office/drawing/2014/main" id="{C353FFCA-02D3-4E21-92DC-999A91FC1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8499" y="2413123"/>
            <a:ext cx="5430614" cy="2109984"/>
          </a:xfrm>
          <a:prstGeom prst="rect">
            <a:avLst/>
          </a:prstGeom>
          <a:noFill/>
          <a:ln>
            <a:solidFill>
              <a:srgbClr val="7F7F7F"/>
            </a:solidFill>
          </a:ln>
          <a:extLst>
            <a:ext uri="{909E8E84-426E-40DD-AFC4-6F175D3DCCD1}">
              <a14:hiddenFill xmlns:a14="http://schemas.microsoft.com/office/drawing/2010/main">
                <a:solidFill>
                  <a:srgbClr val="FFFFFF"/>
                </a:solidFill>
              </a14:hiddenFill>
            </a:ext>
          </a:extLst>
        </p:spPr>
      </p:pic>
      <p:pic>
        <p:nvPicPr>
          <p:cNvPr id="12292" name="Picture 4" descr="Graphical user interface, text, application, email&#10;&#10;Description automatically generated">
            <a:extLst>
              <a:ext uri="{FF2B5EF4-FFF2-40B4-BE49-F238E27FC236}">
                <a16:creationId xmlns:a16="http://schemas.microsoft.com/office/drawing/2014/main" id="{5169CDFF-AFAD-4CAA-BEAB-88212BE04C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87" y="2344165"/>
            <a:ext cx="6019800" cy="2247900"/>
          </a:xfrm>
          <a:prstGeom prst="rect">
            <a:avLst/>
          </a:prstGeom>
          <a:noFill/>
          <a:ln>
            <a:solidFill>
              <a:srgbClr val="7F7F7F"/>
            </a:solidFill>
          </a:ln>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455834EB-2FB7-42E3-8147-95A8F3D8696F}"/>
              </a:ext>
            </a:extLst>
          </p:cNvPr>
          <p:cNvSpPr txBox="1"/>
          <p:nvPr/>
        </p:nvSpPr>
        <p:spPr>
          <a:xfrm>
            <a:off x="7820741" y="232485"/>
            <a:ext cx="4168372" cy="824917"/>
          </a:xfrm>
          <a:prstGeom prst="rect">
            <a:avLst/>
          </a:prstGeom>
          <a:noFill/>
          <a:ln w="38100">
            <a:solidFill>
              <a:srgbClr val="2A5A86"/>
            </a:solidFill>
          </a:ln>
        </p:spPr>
        <p:txBody>
          <a:bodyPr wrap="square" rtlCol="0">
            <a:spAutoFit/>
          </a:bodyPr>
          <a:lstStyle/>
          <a:p>
            <a:pPr algn="ctr"/>
            <a:r>
              <a:rPr lang="en-US" b="1">
                <a:solidFill>
                  <a:srgbClr val="2A5A86"/>
                </a:solidFill>
                <a:latin typeface="Malgun Gothic" panose="020B0503020000020004" pitchFamily="34" charset="-127"/>
                <a:ea typeface="Malgun Gothic" panose="020B0503020000020004" pitchFamily="34" charset="-127"/>
              </a:rPr>
              <a:t>Query Objective: </a:t>
            </a:r>
            <a:r>
              <a:rPr lang="en-US" sz="1400">
                <a:solidFill>
                  <a:srgbClr val="7F7F7F"/>
                </a:solidFill>
                <a:latin typeface="Malgun Gothic" panose="020B0503020000020004" pitchFamily="34" charset="-127"/>
                <a:ea typeface="Malgun Gothic" panose="020B0503020000020004" pitchFamily="34" charset="-127"/>
              </a:rPr>
              <a:t>show all the books in the library and the full name of their respective authors</a:t>
            </a:r>
            <a:endParaRPr lang="en-US">
              <a:solidFill>
                <a:srgbClr val="7F7F7F"/>
              </a:solidFill>
              <a:latin typeface="Malgun Gothic" panose="020B0503020000020004" pitchFamily="34" charset="-127"/>
              <a:ea typeface="Malgun Gothic" panose="020B0503020000020004" pitchFamily="34" charset="-127"/>
            </a:endParaRPr>
          </a:p>
        </p:txBody>
      </p:sp>
      <p:cxnSp>
        <p:nvCxnSpPr>
          <p:cNvPr id="3" name="Straight Connector 2">
            <a:extLst>
              <a:ext uri="{FF2B5EF4-FFF2-40B4-BE49-F238E27FC236}">
                <a16:creationId xmlns:a16="http://schemas.microsoft.com/office/drawing/2014/main" id="{CF44CE63-9DC2-46F4-B40A-5D0C520AB368}"/>
              </a:ext>
            </a:extLst>
          </p:cNvPr>
          <p:cNvCxnSpPr/>
          <p:nvPr/>
        </p:nvCxnSpPr>
        <p:spPr>
          <a:xfrm>
            <a:off x="6403764" y="1760344"/>
            <a:ext cx="0" cy="3017520"/>
          </a:xfrm>
          <a:prstGeom prst="line">
            <a:avLst/>
          </a:prstGeom>
          <a:ln w="19050">
            <a:solidFill>
              <a:srgbClr val="7F7F7F"/>
            </a:solidFill>
            <a:prstDash val="dash"/>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37141C4-EAE6-4D62-A8C4-ADB7CA5EF667}"/>
              </a:ext>
            </a:extLst>
          </p:cNvPr>
          <p:cNvPicPr>
            <a:picLocks noChangeAspect="1"/>
          </p:cNvPicPr>
          <p:nvPr/>
        </p:nvPicPr>
        <p:blipFill>
          <a:blip r:embed="rId4"/>
          <a:stretch>
            <a:fillRect/>
          </a:stretch>
        </p:blipFill>
        <p:spPr>
          <a:xfrm>
            <a:off x="4440015" y="5340923"/>
            <a:ext cx="3103133" cy="499915"/>
          </a:xfrm>
          <a:prstGeom prst="rect">
            <a:avLst/>
          </a:prstGeom>
        </p:spPr>
      </p:pic>
    </p:spTree>
    <p:extLst>
      <p:ext uri="{BB962C8B-B14F-4D97-AF65-F5344CB8AC3E}">
        <p14:creationId xmlns:p14="http://schemas.microsoft.com/office/powerpoint/2010/main" val="3832016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Querying the DBMS</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Business inferences from our database </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TextBox 36">
            <a:extLst>
              <a:ext uri="{FF2B5EF4-FFF2-40B4-BE49-F238E27FC236}">
                <a16:creationId xmlns:a16="http://schemas.microsoft.com/office/drawing/2014/main" id="{6B3D2E33-3A9C-4A18-9AB9-DECFB3E0E6F7}"/>
              </a:ext>
            </a:extLst>
          </p:cNvPr>
          <p:cNvSpPr txBox="1"/>
          <p:nvPr/>
        </p:nvSpPr>
        <p:spPr>
          <a:xfrm>
            <a:off x="2717518" y="1461482"/>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Query</a:t>
            </a:r>
          </a:p>
        </p:txBody>
      </p:sp>
      <p:sp>
        <p:nvSpPr>
          <p:cNvPr id="16" name="TextBox 15">
            <a:extLst>
              <a:ext uri="{FF2B5EF4-FFF2-40B4-BE49-F238E27FC236}">
                <a16:creationId xmlns:a16="http://schemas.microsoft.com/office/drawing/2014/main" id="{2103192E-34D1-46A1-BE84-2546BF32D9EE}"/>
              </a:ext>
            </a:extLst>
          </p:cNvPr>
          <p:cNvSpPr txBox="1"/>
          <p:nvPr/>
        </p:nvSpPr>
        <p:spPr>
          <a:xfrm>
            <a:off x="9176467" y="1462601"/>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Output</a:t>
            </a:r>
          </a:p>
        </p:txBody>
      </p:sp>
      <p:sp>
        <p:nvSpPr>
          <p:cNvPr id="17" name="Rectangle: Rounded Corners 16">
            <a:extLst>
              <a:ext uri="{FF2B5EF4-FFF2-40B4-BE49-F238E27FC236}">
                <a16:creationId xmlns:a16="http://schemas.microsoft.com/office/drawing/2014/main" id="{138DF9EB-162B-4732-9E5E-E8CF4C6DCE93}"/>
              </a:ext>
            </a:extLst>
          </p:cNvPr>
          <p:cNvSpPr/>
          <p:nvPr/>
        </p:nvSpPr>
        <p:spPr>
          <a:xfrm>
            <a:off x="362243" y="5474121"/>
            <a:ext cx="11662117" cy="11191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AACC245-C8FA-41E7-90C4-200A90E71AF7}"/>
              </a:ext>
            </a:extLst>
          </p:cNvPr>
          <p:cNvSpPr txBox="1"/>
          <p:nvPr/>
        </p:nvSpPr>
        <p:spPr>
          <a:xfrm>
            <a:off x="150055" y="5799742"/>
            <a:ext cx="12086492" cy="584775"/>
          </a:xfrm>
          <a:prstGeom prst="rect">
            <a:avLst/>
          </a:prstGeom>
          <a:noFill/>
        </p:spPr>
        <p:txBody>
          <a:bodyPr wrap="square" rtlCol="0">
            <a:spAutoFit/>
          </a:bodyPr>
          <a:lstStyle/>
          <a:p>
            <a:pPr algn="ctr"/>
            <a:r>
              <a:rPr lang="en-US" sz="1600" b="0" i="0">
                <a:solidFill>
                  <a:srgbClr val="24292E"/>
                </a:solidFill>
                <a:effectLst/>
                <a:latin typeface="Malgun Gothic" panose="020B0503020000020004" pitchFamily="34" charset="-127"/>
                <a:ea typeface="Malgun Gothic" panose="020B0503020000020004" pitchFamily="34" charset="-127"/>
              </a:rPr>
              <a:t>This query refers strictly to the number of different book titles present from each author. </a:t>
            </a:r>
            <a:r>
              <a:rPr lang="en-US" sz="1600">
                <a:solidFill>
                  <a:srgbClr val="24292E"/>
                </a:solidFill>
                <a:latin typeface="Malgun Gothic" panose="020B0503020000020004" pitchFamily="34" charset="-127"/>
                <a:ea typeface="Malgun Gothic" panose="020B0503020000020004" pitchFamily="34" charset="-127"/>
              </a:rPr>
              <a:t>W</a:t>
            </a:r>
            <a:r>
              <a:rPr lang="en-US" sz="1600" b="0" i="0">
                <a:solidFill>
                  <a:srgbClr val="24292E"/>
                </a:solidFill>
                <a:effectLst/>
                <a:latin typeface="Malgun Gothic" panose="020B0503020000020004" pitchFamily="34" charset="-127"/>
                <a:ea typeface="Malgun Gothic" panose="020B0503020000020004" pitchFamily="34" charset="-127"/>
              </a:rPr>
              <a:t>hen compared with loan &amp; reservation frequency, it can help library to select which new titles to buy, depending on the popularity amongst its users. </a:t>
            </a:r>
            <a:endParaRPr lang="en-US" sz="1600" b="1" i="1">
              <a:solidFill>
                <a:srgbClr val="2A5A86"/>
              </a:solidFill>
              <a:latin typeface="Malgun Gothic" panose="020B0503020000020004" pitchFamily="34" charset="-127"/>
              <a:ea typeface="Malgun Gothic" panose="020B0503020000020004" pitchFamily="34" charset="-127"/>
            </a:endParaRPr>
          </a:p>
        </p:txBody>
      </p:sp>
      <p:pic>
        <p:nvPicPr>
          <p:cNvPr id="22530" name="Picture 2">
            <a:extLst>
              <a:ext uri="{FF2B5EF4-FFF2-40B4-BE49-F238E27FC236}">
                <a16:creationId xmlns:a16="http://schemas.microsoft.com/office/drawing/2014/main" id="{C25C4E30-8933-496B-9333-D1916EE3D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789" y="2062239"/>
            <a:ext cx="6019800" cy="2533650"/>
          </a:xfrm>
          <a:prstGeom prst="rect">
            <a:avLst/>
          </a:prstGeom>
          <a:noFill/>
          <a:ln>
            <a:solidFill>
              <a:srgbClr val="7F7F7F"/>
            </a:solidFill>
          </a:ln>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7E59CF19-DEE8-4287-8115-84743EFEE8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8866" y="2062239"/>
            <a:ext cx="3883545" cy="2533650"/>
          </a:xfrm>
          <a:prstGeom prst="rect">
            <a:avLst/>
          </a:prstGeom>
          <a:noFill/>
          <a:ln>
            <a:solidFill>
              <a:srgbClr val="7F7F7F"/>
            </a:solid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621119C-A409-43E1-8298-BC48734D39DA}"/>
              </a:ext>
            </a:extLst>
          </p:cNvPr>
          <p:cNvSpPr txBox="1"/>
          <p:nvPr/>
        </p:nvSpPr>
        <p:spPr>
          <a:xfrm>
            <a:off x="7820741" y="232485"/>
            <a:ext cx="4168372" cy="824917"/>
          </a:xfrm>
          <a:prstGeom prst="rect">
            <a:avLst/>
          </a:prstGeom>
          <a:noFill/>
          <a:ln w="38100">
            <a:solidFill>
              <a:srgbClr val="2A5A86"/>
            </a:solidFill>
          </a:ln>
        </p:spPr>
        <p:txBody>
          <a:bodyPr wrap="square" rtlCol="0">
            <a:spAutoFit/>
          </a:bodyPr>
          <a:lstStyle/>
          <a:p>
            <a:pPr algn="ctr"/>
            <a:r>
              <a:rPr lang="en-US" b="1">
                <a:solidFill>
                  <a:srgbClr val="2A5A86"/>
                </a:solidFill>
                <a:latin typeface="Malgun Gothic" panose="020B0503020000020004" pitchFamily="34" charset="-127"/>
                <a:ea typeface="Malgun Gothic" panose="020B0503020000020004" pitchFamily="34" charset="-127"/>
              </a:rPr>
              <a:t>Query Objective: </a:t>
            </a:r>
            <a:r>
              <a:rPr lang="en-US" sz="1400">
                <a:solidFill>
                  <a:srgbClr val="7F7F7F"/>
                </a:solidFill>
                <a:latin typeface="Malgun Gothic" panose="020B0503020000020004" pitchFamily="34" charset="-127"/>
                <a:ea typeface="Malgun Gothic" panose="020B0503020000020004" pitchFamily="34" charset="-127"/>
              </a:rPr>
              <a:t>show the number of unique books (titles) the library has from each author in descending order</a:t>
            </a:r>
            <a:endParaRPr lang="en-US">
              <a:solidFill>
                <a:srgbClr val="7F7F7F"/>
              </a:solidFill>
              <a:latin typeface="Malgun Gothic" panose="020B0503020000020004" pitchFamily="34" charset="-127"/>
              <a:ea typeface="Malgun Gothic" panose="020B0503020000020004" pitchFamily="34" charset="-127"/>
            </a:endParaRPr>
          </a:p>
        </p:txBody>
      </p:sp>
      <p:cxnSp>
        <p:nvCxnSpPr>
          <p:cNvPr id="21" name="Straight Connector 20">
            <a:extLst>
              <a:ext uri="{FF2B5EF4-FFF2-40B4-BE49-F238E27FC236}">
                <a16:creationId xmlns:a16="http://schemas.microsoft.com/office/drawing/2014/main" id="{643D769A-C118-4C96-B0AE-6DE7143C9EA1}"/>
              </a:ext>
            </a:extLst>
          </p:cNvPr>
          <p:cNvCxnSpPr/>
          <p:nvPr/>
        </p:nvCxnSpPr>
        <p:spPr>
          <a:xfrm>
            <a:off x="7061488" y="1760344"/>
            <a:ext cx="0" cy="3017520"/>
          </a:xfrm>
          <a:prstGeom prst="line">
            <a:avLst/>
          </a:prstGeom>
          <a:ln w="19050">
            <a:solidFill>
              <a:srgbClr val="7F7F7F"/>
            </a:solidFill>
            <a:prstDash val="dash"/>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2A382A94-8C7D-47E4-9986-7A998C9F6D33}"/>
              </a:ext>
            </a:extLst>
          </p:cNvPr>
          <p:cNvPicPr>
            <a:picLocks noChangeAspect="1"/>
          </p:cNvPicPr>
          <p:nvPr/>
        </p:nvPicPr>
        <p:blipFill>
          <a:blip r:embed="rId4"/>
          <a:stretch>
            <a:fillRect/>
          </a:stretch>
        </p:blipFill>
        <p:spPr>
          <a:xfrm>
            <a:off x="4344480" y="5228352"/>
            <a:ext cx="3103133" cy="499915"/>
          </a:xfrm>
          <a:prstGeom prst="rect">
            <a:avLst/>
          </a:prstGeom>
        </p:spPr>
      </p:pic>
    </p:spTree>
    <p:extLst>
      <p:ext uri="{BB962C8B-B14F-4D97-AF65-F5344CB8AC3E}">
        <p14:creationId xmlns:p14="http://schemas.microsoft.com/office/powerpoint/2010/main" val="1548282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Querying the DBMS</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Business inferences from our database </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TextBox 36">
            <a:extLst>
              <a:ext uri="{FF2B5EF4-FFF2-40B4-BE49-F238E27FC236}">
                <a16:creationId xmlns:a16="http://schemas.microsoft.com/office/drawing/2014/main" id="{6B3D2E33-3A9C-4A18-9AB9-DECFB3E0E6F7}"/>
              </a:ext>
            </a:extLst>
          </p:cNvPr>
          <p:cNvSpPr txBox="1"/>
          <p:nvPr/>
        </p:nvSpPr>
        <p:spPr>
          <a:xfrm>
            <a:off x="2215557" y="1417817"/>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Query</a:t>
            </a:r>
          </a:p>
        </p:txBody>
      </p:sp>
      <p:sp>
        <p:nvSpPr>
          <p:cNvPr id="16" name="TextBox 15">
            <a:extLst>
              <a:ext uri="{FF2B5EF4-FFF2-40B4-BE49-F238E27FC236}">
                <a16:creationId xmlns:a16="http://schemas.microsoft.com/office/drawing/2014/main" id="{2103192E-34D1-46A1-BE84-2546BF32D9EE}"/>
              </a:ext>
            </a:extLst>
          </p:cNvPr>
          <p:cNvSpPr txBox="1"/>
          <p:nvPr/>
        </p:nvSpPr>
        <p:spPr>
          <a:xfrm>
            <a:off x="8523791" y="1420798"/>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Output</a:t>
            </a:r>
          </a:p>
        </p:txBody>
      </p:sp>
      <p:sp>
        <p:nvSpPr>
          <p:cNvPr id="17" name="Rectangle: Rounded Corners 16">
            <a:extLst>
              <a:ext uri="{FF2B5EF4-FFF2-40B4-BE49-F238E27FC236}">
                <a16:creationId xmlns:a16="http://schemas.microsoft.com/office/drawing/2014/main" id="{138DF9EB-162B-4732-9E5E-E8CF4C6DCE93}"/>
              </a:ext>
            </a:extLst>
          </p:cNvPr>
          <p:cNvSpPr/>
          <p:nvPr/>
        </p:nvSpPr>
        <p:spPr>
          <a:xfrm>
            <a:off x="264941" y="5405118"/>
            <a:ext cx="11662117" cy="11191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AACC245-C8FA-41E7-90C4-200A90E71AF7}"/>
              </a:ext>
            </a:extLst>
          </p:cNvPr>
          <p:cNvSpPr txBox="1"/>
          <p:nvPr/>
        </p:nvSpPr>
        <p:spPr>
          <a:xfrm>
            <a:off x="489469" y="5744982"/>
            <a:ext cx="11107924" cy="646331"/>
          </a:xfrm>
          <a:prstGeom prst="rect">
            <a:avLst/>
          </a:prstGeom>
          <a:noFill/>
        </p:spPr>
        <p:txBody>
          <a:bodyPr wrap="square" rtlCol="0">
            <a:spAutoFit/>
          </a:bodyPr>
          <a:lstStyle/>
          <a:p>
            <a:pPr algn="ctr" rtl="0" fontAlgn="base"/>
            <a:r>
              <a:rPr lang="en-US" sz="1800" b="0" i="0">
                <a:solidFill>
                  <a:srgbClr val="000000"/>
                </a:solidFill>
                <a:effectLst/>
                <a:latin typeface="Malgun Gothic" panose="020B0503020000020004" pitchFamily="34" charset="-127"/>
                <a:ea typeface="Malgun Gothic" panose="020B0503020000020004" pitchFamily="34" charset="-127"/>
              </a:rPr>
              <a:t>This query helps library identify most frequently visiting users. Depending upon their fine records, library system can incentivize or penalize their new loans. </a:t>
            </a:r>
            <a:endParaRPr lang="en-US" b="0" i="0">
              <a:solidFill>
                <a:srgbClr val="000000"/>
              </a:solidFill>
              <a:effectLst/>
              <a:latin typeface="Malgun Gothic" panose="020B0503020000020004" pitchFamily="34" charset="-127"/>
              <a:ea typeface="Malgun Gothic" panose="020B0503020000020004" pitchFamily="34" charset="-127"/>
            </a:endParaRPr>
          </a:p>
        </p:txBody>
      </p:sp>
      <p:sp>
        <p:nvSpPr>
          <p:cNvPr id="20" name="TextBox 19">
            <a:extLst>
              <a:ext uri="{FF2B5EF4-FFF2-40B4-BE49-F238E27FC236}">
                <a16:creationId xmlns:a16="http://schemas.microsoft.com/office/drawing/2014/main" id="{D621119C-A409-43E1-8298-BC48734D39DA}"/>
              </a:ext>
            </a:extLst>
          </p:cNvPr>
          <p:cNvSpPr txBox="1"/>
          <p:nvPr/>
        </p:nvSpPr>
        <p:spPr>
          <a:xfrm>
            <a:off x="7820741" y="232485"/>
            <a:ext cx="4168372" cy="824917"/>
          </a:xfrm>
          <a:prstGeom prst="rect">
            <a:avLst/>
          </a:prstGeom>
          <a:noFill/>
          <a:ln w="38100">
            <a:solidFill>
              <a:srgbClr val="2A5A86"/>
            </a:solidFill>
          </a:ln>
        </p:spPr>
        <p:txBody>
          <a:bodyPr wrap="square" rtlCol="0">
            <a:spAutoFit/>
          </a:bodyPr>
          <a:lstStyle/>
          <a:p>
            <a:pPr algn="ctr"/>
            <a:r>
              <a:rPr lang="en-US" b="1">
                <a:solidFill>
                  <a:srgbClr val="2A5A86"/>
                </a:solidFill>
                <a:latin typeface="Malgun Gothic" panose="020B0503020000020004" pitchFamily="34" charset="-127"/>
                <a:ea typeface="Malgun Gothic" panose="020B0503020000020004" pitchFamily="34" charset="-127"/>
              </a:rPr>
              <a:t>Query Objective: </a:t>
            </a:r>
            <a:r>
              <a:rPr lang="en-US" sz="1400">
                <a:solidFill>
                  <a:srgbClr val="7F7F7F"/>
                </a:solidFill>
                <a:latin typeface="Malgun Gothic" panose="020B0503020000020004" pitchFamily="34" charset="-127"/>
                <a:ea typeface="Malgun Gothic" panose="020B0503020000020004" pitchFamily="34" charset="-127"/>
              </a:rPr>
              <a:t>generate an overview of all loans (separated into categories by their status) for each user</a:t>
            </a:r>
            <a:endParaRPr lang="en-US">
              <a:solidFill>
                <a:srgbClr val="7F7F7F"/>
              </a:solidFill>
              <a:latin typeface="Malgun Gothic" panose="020B0503020000020004" pitchFamily="34" charset="-127"/>
              <a:ea typeface="Malgun Gothic" panose="020B0503020000020004" pitchFamily="34" charset="-127"/>
            </a:endParaRPr>
          </a:p>
        </p:txBody>
      </p:sp>
      <p:pic>
        <p:nvPicPr>
          <p:cNvPr id="31746" name="Picture 2" descr="Graphical user interface, text, application, email&#10;&#10;Description automatically generated">
            <a:extLst>
              <a:ext uri="{FF2B5EF4-FFF2-40B4-BE49-F238E27FC236}">
                <a16:creationId xmlns:a16="http://schemas.microsoft.com/office/drawing/2014/main" id="{7857FCD3-CC6A-4228-85B6-D0B0AC5468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541" y="2019968"/>
            <a:ext cx="5460636" cy="2395634"/>
          </a:xfrm>
          <a:prstGeom prst="rect">
            <a:avLst/>
          </a:prstGeom>
          <a:noFill/>
          <a:ln>
            <a:solidFill>
              <a:srgbClr val="7F7F7F"/>
            </a:solidFill>
          </a:ln>
          <a:extLst>
            <a:ext uri="{909E8E84-426E-40DD-AFC4-6F175D3DCCD1}">
              <a14:hiddenFill xmlns:a14="http://schemas.microsoft.com/office/drawing/2010/main">
                <a:solidFill>
                  <a:srgbClr val="FFFFFF"/>
                </a:solidFill>
              </a14:hiddenFill>
            </a:ext>
          </a:extLst>
        </p:spPr>
      </p:pic>
      <p:pic>
        <p:nvPicPr>
          <p:cNvPr id="31748" name="Picture 4">
            <a:extLst>
              <a:ext uri="{FF2B5EF4-FFF2-40B4-BE49-F238E27FC236}">
                <a16:creationId xmlns:a16="http://schemas.microsoft.com/office/drawing/2014/main" id="{60C68BDC-172C-4437-8D7A-A33864464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8725" y="2224521"/>
            <a:ext cx="5458475" cy="198652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04F7F124-ABBF-48B1-8DFB-41370BEB8518}"/>
              </a:ext>
            </a:extLst>
          </p:cNvPr>
          <p:cNvCxnSpPr/>
          <p:nvPr/>
        </p:nvCxnSpPr>
        <p:spPr>
          <a:xfrm>
            <a:off x="6096000" y="1583881"/>
            <a:ext cx="0" cy="3017520"/>
          </a:xfrm>
          <a:prstGeom prst="line">
            <a:avLst/>
          </a:prstGeom>
          <a:ln w="19050">
            <a:solidFill>
              <a:srgbClr val="7F7F7F"/>
            </a:solidFill>
            <a:prstDash val="dash"/>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284C90C9-8450-47DF-BBE3-D4774E0E58A0}"/>
              </a:ext>
            </a:extLst>
          </p:cNvPr>
          <p:cNvPicPr>
            <a:picLocks noChangeAspect="1"/>
          </p:cNvPicPr>
          <p:nvPr/>
        </p:nvPicPr>
        <p:blipFill>
          <a:blip r:embed="rId4"/>
          <a:stretch>
            <a:fillRect/>
          </a:stretch>
        </p:blipFill>
        <p:spPr>
          <a:xfrm>
            <a:off x="4197610" y="5150972"/>
            <a:ext cx="3103133" cy="499915"/>
          </a:xfrm>
          <a:prstGeom prst="rect">
            <a:avLst/>
          </a:prstGeom>
        </p:spPr>
      </p:pic>
    </p:spTree>
    <p:extLst>
      <p:ext uri="{BB962C8B-B14F-4D97-AF65-F5344CB8AC3E}">
        <p14:creationId xmlns:p14="http://schemas.microsoft.com/office/powerpoint/2010/main" val="3661389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Querying the DBMS</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Business inferences from our database </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TextBox 36">
            <a:extLst>
              <a:ext uri="{FF2B5EF4-FFF2-40B4-BE49-F238E27FC236}">
                <a16:creationId xmlns:a16="http://schemas.microsoft.com/office/drawing/2014/main" id="{6B3D2E33-3A9C-4A18-9AB9-DECFB3E0E6F7}"/>
              </a:ext>
            </a:extLst>
          </p:cNvPr>
          <p:cNvSpPr txBox="1"/>
          <p:nvPr/>
        </p:nvSpPr>
        <p:spPr>
          <a:xfrm>
            <a:off x="2483968" y="1569330"/>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Query</a:t>
            </a:r>
          </a:p>
        </p:txBody>
      </p:sp>
      <p:sp>
        <p:nvSpPr>
          <p:cNvPr id="16" name="TextBox 15">
            <a:extLst>
              <a:ext uri="{FF2B5EF4-FFF2-40B4-BE49-F238E27FC236}">
                <a16:creationId xmlns:a16="http://schemas.microsoft.com/office/drawing/2014/main" id="{2103192E-34D1-46A1-BE84-2546BF32D9EE}"/>
              </a:ext>
            </a:extLst>
          </p:cNvPr>
          <p:cNvSpPr txBox="1"/>
          <p:nvPr/>
        </p:nvSpPr>
        <p:spPr>
          <a:xfrm>
            <a:off x="9022476" y="1569330"/>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Output</a:t>
            </a:r>
          </a:p>
        </p:txBody>
      </p:sp>
      <p:sp>
        <p:nvSpPr>
          <p:cNvPr id="17" name="Rectangle: Rounded Corners 16">
            <a:extLst>
              <a:ext uri="{FF2B5EF4-FFF2-40B4-BE49-F238E27FC236}">
                <a16:creationId xmlns:a16="http://schemas.microsoft.com/office/drawing/2014/main" id="{138DF9EB-162B-4732-9E5E-E8CF4C6DCE93}"/>
              </a:ext>
            </a:extLst>
          </p:cNvPr>
          <p:cNvSpPr/>
          <p:nvPr/>
        </p:nvSpPr>
        <p:spPr>
          <a:xfrm>
            <a:off x="362243" y="5442037"/>
            <a:ext cx="11662117" cy="11191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AACC245-C8FA-41E7-90C4-200A90E71AF7}"/>
              </a:ext>
            </a:extLst>
          </p:cNvPr>
          <p:cNvSpPr txBox="1"/>
          <p:nvPr/>
        </p:nvSpPr>
        <p:spPr>
          <a:xfrm>
            <a:off x="586771" y="5795255"/>
            <a:ext cx="11242986" cy="646331"/>
          </a:xfrm>
          <a:prstGeom prst="rect">
            <a:avLst/>
          </a:prstGeom>
          <a:noFill/>
        </p:spPr>
        <p:txBody>
          <a:bodyPr wrap="square" rtlCol="0">
            <a:spAutoFit/>
          </a:bodyPr>
          <a:lstStyle/>
          <a:p>
            <a:pPr algn="ctr" rtl="0" fontAlgn="base"/>
            <a:r>
              <a:rPr lang="en-US" sz="1800" b="0" i="0">
                <a:solidFill>
                  <a:srgbClr val="000000"/>
                </a:solidFill>
                <a:effectLst/>
                <a:latin typeface="Malgun Gothic" panose="020B0503020000020004" pitchFamily="34" charset="-127"/>
                <a:ea typeface="Malgun Gothic" panose="020B0503020000020004" pitchFamily="34" charset="-127"/>
              </a:rPr>
              <a:t>This will help library manager identify active users who aren’t availing the reservation facility. Library manager can make them aware of such facilities to boost their user satisfaction. </a:t>
            </a:r>
            <a:endParaRPr lang="en-US" b="0" i="0">
              <a:solidFill>
                <a:srgbClr val="000000"/>
              </a:solidFill>
              <a:effectLst/>
              <a:latin typeface="Malgun Gothic" panose="020B0503020000020004" pitchFamily="34" charset="-127"/>
              <a:ea typeface="Malgun Gothic" panose="020B0503020000020004" pitchFamily="34" charset="-127"/>
            </a:endParaRPr>
          </a:p>
        </p:txBody>
      </p:sp>
      <p:sp>
        <p:nvSpPr>
          <p:cNvPr id="20" name="TextBox 19">
            <a:extLst>
              <a:ext uri="{FF2B5EF4-FFF2-40B4-BE49-F238E27FC236}">
                <a16:creationId xmlns:a16="http://schemas.microsoft.com/office/drawing/2014/main" id="{D621119C-A409-43E1-8298-BC48734D39DA}"/>
              </a:ext>
            </a:extLst>
          </p:cNvPr>
          <p:cNvSpPr txBox="1"/>
          <p:nvPr/>
        </p:nvSpPr>
        <p:spPr>
          <a:xfrm>
            <a:off x="7820741" y="232485"/>
            <a:ext cx="4168372" cy="584775"/>
          </a:xfrm>
          <a:prstGeom prst="rect">
            <a:avLst/>
          </a:prstGeom>
          <a:noFill/>
          <a:ln w="38100">
            <a:solidFill>
              <a:srgbClr val="2A5A86"/>
            </a:solidFill>
          </a:ln>
        </p:spPr>
        <p:txBody>
          <a:bodyPr wrap="square" rtlCol="0">
            <a:spAutoFit/>
          </a:bodyPr>
          <a:lstStyle/>
          <a:p>
            <a:pPr algn="ctr"/>
            <a:r>
              <a:rPr lang="en-US" b="1">
                <a:solidFill>
                  <a:srgbClr val="2A5A86"/>
                </a:solidFill>
                <a:latin typeface="Malgun Gothic" panose="020B0503020000020004" pitchFamily="34" charset="-127"/>
                <a:ea typeface="Malgun Gothic" panose="020B0503020000020004" pitchFamily="34" charset="-127"/>
              </a:rPr>
              <a:t>Query Objective: </a:t>
            </a:r>
            <a:r>
              <a:rPr lang="en-US" sz="1400">
                <a:solidFill>
                  <a:srgbClr val="7F7F7F"/>
                </a:solidFill>
                <a:latin typeface="Malgun Gothic" panose="020B0503020000020004" pitchFamily="34" charset="-127"/>
                <a:ea typeface="Malgun Gothic" panose="020B0503020000020004" pitchFamily="34" charset="-127"/>
              </a:rPr>
              <a:t>give details of library users with active user-status and no reservations</a:t>
            </a:r>
            <a:endParaRPr lang="en-US">
              <a:solidFill>
                <a:srgbClr val="7F7F7F"/>
              </a:solidFill>
              <a:latin typeface="Malgun Gothic" panose="020B0503020000020004" pitchFamily="34" charset="-127"/>
              <a:ea typeface="Malgun Gothic" panose="020B0503020000020004" pitchFamily="34" charset="-127"/>
            </a:endParaRPr>
          </a:p>
        </p:txBody>
      </p:sp>
      <p:pic>
        <p:nvPicPr>
          <p:cNvPr id="30722" name="Picture 2">
            <a:extLst>
              <a:ext uri="{FF2B5EF4-FFF2-40B4-BE49-F238E27FC236}">
                <a16:creationId xmlns:a16="http://schemas.microsoft.com/office/drawing/2014/main" id="{EADA2253-DF58-4754-8F76-8710EF429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83" y="2236616"/>
            <a:ext cx="6099877" cy="1908671"/>
          </a:xfrm>
          <a:prstGeom prst="rect">
            <a:avLst/>
          </a:prstGeom>
          <a:noFill/>
          <a:ln>
            <a:solidFill>
              <a:srgbClr val="7F7F7F"/>
            </a:solidFill>
          </a:ln>
          <a:extLst>
            <a:ext uri="{909E8E84-426E-40DD-AFC4-6F175D3DCCD1}">
              <a14:hiddenFill xmlns:a14="http://schemas.microsoft.com/office/drawing/2010/main">
                <a:solidFill>
                  <a:srgbClr val="FFFFFF"/>
                </a:solidFill>
              </a14:hiddenFill>
            </a:ext>
          </a:extLst>
        </p:spPr>
      </p:pic>
      <p:pic>
        <p:nvPicPr>
          <p:cNvPr id="30724" name="Picture 4">
            <a:extLst>
              <a:ext uri="{FF2B5EF4-FFF2-40B4-BE49-F238E27FC236}">
                <a16:creationId xmlns:a16="http://schemas.microsoft.com/office/drawing/2014/main" id="{C9B55591-A543-417D-944A-33E513E9CD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6613" y="2524539"/>
            <a:ext cx="5152500" cy="1332823"/>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283B1F89-5506-41C8-B229-2D8456DCA13F}"/>
              </a:ext>
            </a:extLst>
          </p:cNvPr>
          <p:cNvCxnSpPr/>
          <p:nvPr/>
        </p:nvCxnSpPr>
        <p:spPr>
          <a:xfrm>
            <a:off x="6580225" y="1682190"/>
            <a:ext cx="0" cy="3017520"/>
          </a:xfrm>
          <a:prstGeom prst="line">
            <a:avLst/>
          </a:prstGeom>
          <a:ln w="19050">
            <a:solidFill>
              <a:srgbClr val="7F7F7F"/>
            </a:solidFill>
            <a:prstDash val="dash"/>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50427140-0C75-47FE-A872-44CBF892CF42}"/>
              </a:ext>
            </a:extLst>
          </p:cNvPr>
          <p:cNvPicPr>
            <a:picLocks noChangeAspect="1"/>
          </p:cNvPicPr>
          <p:nvPr/>
        </p:nvPicPr>
        <p:blipFill>
          <a:blip r:embed="rId4"/>
          <a:stretch>
            <a:fillRect/>
          </a:stretch>
        </p:blipFill>
        <p:spPr>
          <a:xfrm>
            <a:off x="4440015" y="5192079"/>
            <a:ext cx="3103133" cy="499915"/>
          </a:xfrm>
          <a:prstGeom prst="rect">
            <a:avLst/>
          </a:prstGeom>
        </p:spPr>
      </p:pic>
    </p:spTree>
    <p:extLst>
      <p:ext uri="{BB962C8B-B14F-4D97-AF65-F5344CB8AC3E}">
        <p14:creationId xmlns:p14="http://schemas.microsoft.com/office/powerpoint/2010/main" val="2972154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Querying the DBMS</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Business inferences from our database </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TextBox 36">
            <a:extLst>
              <a:ext uri="{FF2B5EF4-FFF2-40B4-BE49-F238E27FC236}">
                <a16:creationId xmlns:a16="http://schemas.microsoft.com/office/drawing/2014/main" id="{6B3D2E33-3A9C-4A18-9AB9-DECFB3E0E6F7}"/>
              </a:ext>
            </a:extLst>
          </p:cNvPr>
          <p:cNvSpPr txBox="1"/>
          <p:nvPr/>
        </p:nvSpPr>
        <p:spPr>
          <a:xfrm>
            <a:off x="2215557" y="1624011"/>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Query</a:t>
            </a:r>
          </a:p>
        </p:txBody>
      </p:sp>
      <p:sp>
        <p:nvSpPr>
          <p:cNvPr id="16" name="TextBox 15">
            <a:extLst>
              <a:ext uri="{FF2B5EF4-FFF2-40B4-BE49-F238E27FC236}">
                <a16:creationId xmlns:a16="http://schemas.microsoft.com/office/drawing/2014/main" id="{2103192E-34D1-46A1-BE84-2546BF32D9EE}"/>
              </a:ext>
            </a:extLst>
          </p:cNvPr>
          <p:cNvSpPr txBox="1"/>
          <p:nvPr/>
        </p:nvSpPr>
        <p:spPr>
          <a:xfrm>
            <a:off x="8659304" y="1624011"/>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Output</a:t>
            </a:r>
          </a:p>
        </p:txBody>
      </p:sp>
      <p:sp>
        <p:nvSpPr>
          <p:cNvPr id="17" name="Rectangle: Rounded Corners 16">
            <a:extLst>
              <a:ext uri="{FF2B5EF4-FFF2-40B4-BE49-F238E27FC236}">
                <a16:creationId xmlns:a16="http://schemas.microsoft.com/office/drawing/2014/main" id="{138DF9EB-162B-4732-9E5E-E8CF4C6DCE93}"/>
              </a:ext>
            </a:extLst>
          </p:cNvPr>
          <p:cNvSpPr/>
          <p:nvPr/>
        </p:nvSpPr>
        <p:spPr>
          <a:xfrm>
            <a:off x="362243" y="5425995"/>
            <a:ext cx="11662117" cy="11191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AACC245-C8FA-41E7-90C4-200A90E71AF7}"/>
              </a:ext>
            </a:extLst>
          </p:cNvPr>
          <p:cNvSpPr txBox="1"/>
          <p:nvPr/>
        </p:nvSpPr>
        <p:spPr>
          <a:xfrm>
            <a:off x="474507" y="5795879"/>
            <a:ext cx="11242986" cy="651110"/>
          </a:xfrm>
          <a:prstGeom prst="rect">
            <a:avLst/>
          </a:prstGeom>
          <a:noFill/>
        </p:spPr>
        <p:txBody>
          <a:bodyPr wrap="square" rtlCol="0">
            <a:spAutoFit/>
          </a:bodyPr>
          <a:lstStyle/>
          <a:p>
            <a:pPr algn="ctr"/>
            <a:r>
              <a:rPr lang="en-US" sz="1800" b="0" i="0">
                <a:solidFill>
                  <a:srgbClr val="000000"/>
                </a:solidFill>
                <a:effectLst/>
                <a:latin typeface="Malgun Gothic" panose="020B0503020000020004" pitchFamily="34" charset="-127"/>
                <a:ea typeface="Malgun Gothic" panose="020B0503020000020004" pitchFamily="34" charset="-127"/>
              </a:rPr>
              <a:t>‘Completed’ reservation data, with time, turns redundant. It also increases unnecessary load on the database. So, to avoid that, library manager can periodically delete all reservations which are completed. </a:t>
            </a:r>
            <a:endParaRPr lang="en-US" sz="1600" b="1" i="1">
              <a:solidFill>
                <a:srgbClr val="2A5A86"/>
              </a:solidFill>
              <a:latin typeface="Malgun Gothic" panose="020B0503020000020004" pitchFamily="34" charset="-127"/>
              <a:ea typeface="Malgun Gothic" panose="020B0503020000020004" pitchFamily="34" charset="-127"/>
            </a:endParaRPr>
          </a:p>
        </p:txBody>
      </p:sp>
      <p:sp>
        <p:nvSpPr>
          <p:cNvPr id="20" name="TextBox 19">
            <a:extLst>
              <a:ext uri="{FF2B5EF4-FFF2-40B4-BE49-F238E27FC236}">
                <a16:creationId xmlns:a16="http://schemas.microsoft.com/office/drawing/2014/main" id="{D621119C-A409-43E1-8298-BC48734D39DA}"/>
              </a:ext>
            </a:extLst>
          </p:cNvPr>
          <p:cNvSpPr txBox="1"/>
          <p:nvPr/>
        </p:nvSpPr>
        <p:spPr>
          <a:xfrm>
            <a:off x="7820741" y="232485"/>
            <a:ext cx="4168372" cy="824917"/>
          </a:xfrm>
          <a:prstGeom prst="rect">
            <a:avLst/>
          </a:prstGeom>
          <a:noFill/>
          <a:ln w="38100">
            <a:solidFill>
              <a:srgbClr val="2A5A86"/>
            </a:solidFill>
          </a:ln>
        </p:spPr>
        <p:txBody>
          <a:bodyPr wrap="square" rtlCol="0">
            <a:spAutoFit/>
          </a:bodyPr>
          <a:lstStyle/>
          <a:p>
            <a:pPr algn="ctr"/>
            <a:r>
              <a:rPr lang="en-US" b="1">
                <a:solidFill>
                  <a:srgbClr val="2A5A86"/>
                </a:solidFill>
                <a:latin typeface="Malgun Gothic" panose="020B0503020000020004" pitchFamily="34" charset="-127"/>
                <a:ea typeface="Malgun Gothic" panose="020B0503020000020004" pitchFamily="34" charset="-127"/>
              </a:rPr>
              <a:t>Query Objective: </a:t>
            </a:r>
            <a:r>
              <a:rPr lang="en-US" sz="1400">
                <a:solidFill>
                  <a:srgbClr val="7F7F7F"/>
                </a:solidFill>
                <a:latin typeface="Malgun Gothic" panose="020B0503020000020004" pitchFamily="34" charset="-127"/>
                <a:ea typeface="Malgun Gothic" panose="020B0503020000020004" pitchFamily="34" charset="-127"/>
              </a:rPr>
              <a:t>modification query to help system manager delete completed reservations periodically</a:t>
            </a:r>
            <a:endParaRPr lang="en-US">
              <a:solidFill>
                <a:srgbClr val="7F7F7F"/>
              </a:solidFill>
              <a:latin typeface="Malgun Gothic" panose="020B0503020000020004" pitchFamily="34" charset="-127"/>
              <a:ea typeface="Malgun Gothic" panose="020B0503020000020004" pitchFamily="34" charset="-127"/>
            </a:endParaRPr>
          </a:p>
        </p:txBody>
      </p:sp>
      <p:pic>
        <p:nvPicPr>
          <p:cNvPr id="29698" name="Picture 2">
            <a:extLst>
              <a:ext uri="{FF2B5EF4-FFF2-40B4-BE49-F238E27FC236}">
                <a16:creationId xmlns:a16="http://schemas.microsoft.com/office/drawing/2014/main" id="{40F880BB-5F0F-4F80-8B00-ABDC056A4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40" y="2247489"/>
            <a:ext cx="5737172" cy="1470150"/>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a:extLst>
              <a:ext uri="{FF2B5EF4-FFF2-40B4-BE49-F238E27FC236}">
                <a16:creationId xmlns:a16="http://schemas.microsoft.com/office/drawing/2014/main" id="{93BCBAAC-04A5-4F65-8B2F-784D9450D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9190" y="2474921"/>
            <a:ext cx="5528570" cy="9417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8F606A8B-37BF-4601-8052-A2833F7CCE5B}"/>
              </a:ext>
            </a:extLst>
          </p:cNvPr>
          <p:cNvCxnSpPr/>
          <p:nvPr/>
        </p:nvCxnSpPr>
        <p:spPr>
          <a:xfrm>
            <a:off x="6193301" y="1624011"/>
            <a:ext cx="0" cy="3017520"/>
          </a:xfrm>
          <a:prstGeom prst="line">
            <a:avLst/>
          </a:prstGeom>
          <a:ln w="19050">
            <a:solidFill>
              <a:srgbClr val="7F7F7F"/>
            </a:solidFill>
            <a:prstDash val="dash"/>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BDBE4890-2AD0-4C6A-9AA6-AC8560495CFB}"/>
              </a:ext>
            </a:extLst>
          </p:cNvPr>
          <p:cNvPicPr>
            <a:picLocks noChangeAspect="1"/>
          </p:cNvPicPr>
          <p:nvPr/>
        </p:nvPicPr>
        <p:blipFill>
          <a:blip r:embed="rId4"/>
          <a:stretch>
            <a:fillRect/>
          </a:stretch>
        </p:blipFill>
        <p:spPr>
          <a:xfrm>
            <a:off x="4617613" y="5176037"/>
            <a:ext cx="3103133" cy="499915"/>
          </a:xfrm>
          <a:prstGeom prst="rect">
            <a:avLst/>
          </a:prstGeom>
        </p:spPr>
      </p:pic>
    </p:spTree>
    <p:extLst>
      <p:ext uri="{BB962C8B-B14F-4D97-AF65-F5344CB8AC3E}">
        <p14:creationId xmlns:p14="http://schemas.microsoft.com/office/powerpoint/2010/main" val="3401993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Querying the DBMS</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Business inferences from our database </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TextBox 36">
            <a:extLst>
              <a:ext uri="{FF2B5EF4-FFF2-40B4-BE49-F238E27FC236}">
                <a16:creationId xmlns:a16="http://schemas.microsoft.com/office/drawing/2014/main" id="{6B3D2E33-3A9C-4A18-9AB9-DECFB3E0E6F7}"/>
              </a:ext>
            </a:extLst>
          </p:cNvPr>
          <p:cNvSpPr txBox="1"/>
          <p:nvPr/>
        </p:nvSpPr>
        <p:spPr>
          <a:xfrm>
            <a:off x="1708787" y="1439416"/>
            <a:ext cx="169905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SQL Function</a:t>
            </a:r>
          </a:p>
        </p:txBody>
      </p:sp>
      <p:sp>
        <p:nvSpPr>
          <p:cNvPr id="16" name="TextBox 15">
            <a:extLst>
              <a:ext uri="{FF2B5EF4-FFF2-40B4-BE49-F238E27FC236}">
                <a16:creationId xmlns:a16="http://schemas.microsoft.com/office/drawing/2014/main" id="{2103192E-34D1-46A1-BE84-2546BF32D9EE}"/>
              </a:ext>
            </a:extLst>
          </p:cNvPr>
          <p:cNvSpPr txBox="1"/>
          <p:nvPr/>
        </p:nvSpPr>
        <p:spPr>
          <a:xfrm>
            <a:off x="8636585" y="1439416"/>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Output</a:t>
            </a:r>
          </a:p>
        </p:txBody>
      </p:sp>
      <p:sp>
        <p:nvSpPr>
          <p:cNvPr id="17" name="Rectangle: Rounded Corners 16">
            <a:extLst>
              <a:ext uri="{FF2B5EF4-FFF2-40B4-BE49-F238E27FC236}">
                <a16:creationId xmlns:a16="http://schemas.microsoft.com/office/drawing/2014/main" id="{138DF9EB-162B-4732-9E5E-E8CF4C6DCE93}"/>
              </a:ext>
            </a:extLst>
          </p:cNvPr>
          <p:cNvSpPr/>
          <p:nvPr/>
        </p:nvSpPr>
        <p:spPr>
          <a:xfrm>
            <a:off x="362243" y="5554331"/>
            <a:ext cx="11662117" cy="11191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AACC245-C8FA-41E7-90C4-200A90E71AF7}"/>
              </a:ext>
            </a:extLst>
          </p:cNvPr>
          <p:cNvSpPr txBox="1"/>
          <p:nvPr/>
        </p:nvSpPr>
        <p:spPr>
          <a:xfrm>
            <a:off x="424901" y="5895644"/>
            <a:ext cx="11342197" cy="584775"/>
          </a:xfrm>
          <a:prstGeom prst="rect">
            <a:avLst/>
          </a:prstGeom>
          <a:noFill/>
        </p:spPr>
        <p:txBody>
          <a:bodyPr wrap="square" rtlCol="0">
            <a:spAutoFit/>
          </a:bodyPr>
          <a:lstStyle/>
          <a:p>
            <a:pPr algn="ctr"/>
            <a:r>
              <a:rPr lang="en-US" sz="1600" b="0" i="0">
                <a:solidFill>
                  <a:srgbClr val="000000"/>
                </a:solidFill>
                <a:effectLst/>
                <a:latin typeface="Malgun Gothic" panose="020B0503020000020004" pitchFamily="34" charset="-127"/>
                <a:ea typeface="Malgun Gothic" panose="020B0503020000020004" pitchFamily="34" charset="-127"/>
              </a:rPr>
              <a:t>Such function help managers to check loaned quantity and on-shelf quantity of a particular book of interest. This helps them, not just in keeping track of shelf-space, but also in informing availability of a particular book to the users. </a:t>
            </a:r>
            <a:endParaRPr lang="en-US" sz="1600" b="1" i="1">
              <a:solidFill>
                <a:srgbClr val="2A5A86"/>
              </a:solidFill>
              <a:latin typeface="Malgun Gothic" panose="020B0503020000020004" pitchFamily="34" charset="-127"/>
              <a:ea typeface="Malgun Gothic" panose="020B0503020000020004" pitchFamily="34" charset="-127"/>
            </a:endParaRPr>
          </a:p>
        </p:txBody>
      </p:sp>
      <p:sp>
        <p:nvSpPr>
          <p:cNvPr id="20" name="TextBox 19">
            <a:extLst>
              <a:ext uri="{FF2B5EF4-FFF2-40B4-BE49-F238E27FC236}">
                <a16:creationId xmlns:a16="http://schemas.microsoft.com/office/drawing/2014/main" id="{D621119C-A409-43E1-8298-BC48734D39DA}"/>
              </a:ext>
            </a:extLst>
          </p:cNvPr>
          <p:cNvSpPr txBox="1"/>
          <p:nvPr/>
        </p:nvSpPr>
        <p:spPr>
          <a:xfrm>
            <a:off x="7820741" y="232485"/>
            <a:ext cx="4168372" cy="584775"/>
          </a:xfrm>
          <a:prstGeom prst="rect">
            <a:avLst/>
          </a:prstGeom>
          <a:noFill/>
          <a:ln w="38100">
            <a:solidFill>
              <a:srgbClr val="2A5A86"/>
            </a:solidFill>
          </a:ln>
        </p:spPr>
        <p:txBody>
          <a:bodyPr wrap="square" rtlCol="0">
            <a:spAutoFit/>
          </a:bodyPr>
          <a:lstStyle/>
          <a:p>
            <a:pPr algn="ctr"/>
            <a:r>
              <a:rPr lang="en-US" b="1">
                <a:solidFill>
                  <a:srgbClr val="2A5A86"/>
                </a:solidFill>
                <a:latin typeface="Malgun Gothic" panose="020B0503020000020004" pitchFamily="34" charset="-127"/>
                <a:ea typeface="Malgun Gothic" panose="020B0503020000020004" pitchFamily="34" charset="-127"/>
              </a:rPr>
              <a:t>Query Objective: </a:t>
            </a:r>
            <a:r>
              <a:rPr lang="en-US" sz="1400">
                <a:solidFill>
                  <a:srgbClr val="7F7F7F"/>
                </a:solidFill>
                <a:latin typeface="Malgun Gothic" panose="020B0503020000020004" pitchFamily="34" charset="-127"/>
                <a:ea typeface="Malgun Gothic" panose="020B0503020000020004" pitchFamily="34" charset="-127"/>
              </a:rPr>
              <a:t>SQL Function to return how many copies of a given book are loaned</a:t>
            </a:r>
            <a:endParaRPr lang="en-US">
              <a:solidFill>
                <a:srgbClr val="7F7F7F"/>
              </a:solidFill>
              <a:latin typeface="Malgun Gothic" panose="020B0503020000020004" pitchFamily="34" charset="-127"/>
              <a:ea typeface="Malgun Gothic" panose="020B0503020000020004" pitchFamily="34" charset="-127"/>
            </a:endParaRPr>
          </a:p>
        </p:txBody>
      </p:sp>
      <p:pic>
        <p:nvPicPr>
          <p:cNvPr id="28674" name="Picture 2">
            <a:extLst>
              <a:ext uri="{FF2B5EF4-FFF2-40B4-BE49-F238E27FC236}">
                <a16:creationId xmlns:a16="http://schemas.microsoft.com/office/drawing/2014/main" id="{D893325F-55AD-4501-AC34-5F79602E76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488"/>
          <a:stretch/>
        </p:blipFill>
        <p:spPr bwMode="auto">
          <a:xfrm>
            <a:off x="374954" y="2062894"/>
            <a:ext cx="4949548" cy="2948186"/>
          </a:xfrm>
          <a:prstGeom prst="rect">
            <a:avLst/>
          </a:prstGeom>
          <a:noFill/>
          <a:ln>
            <a:solidFill>
              <a:srgbClr val="7F7F7F"/>
            </a:solidFill>
          </a:ln>
          <a:extLst>
            <a:ext uri="{909E8E84-426E-40DD-AFC4-6F175D3DCCD1}">
              <a14:hiddenFill xmlns:a14="http://schemas.microsoft.com/office/drawing/2010/main">
                <a:solidFill>
                  <a:srgbClr val="FFFFFF"/>
                </a:solidFill>
              </a14:hiddenFill>
            </a:ext>
          </a:extLst>
        </p:spPr>
      </p:pic>
      <p:pic>
        <p:nvPicPr>
          <p:cNvPr id="28676" name="Picture 4">
            <a:extLst>
              <a:ext uri="{FF2B5EF4-FFF2-40B4-BE49-F238E27FC236}">
                <a16:creationId xmlns:a16="http://schemas.microsoft.com/office/drawing/2014/main" id="{4B7147BD-7629-45B6-83C9-5790BC58E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300" y="2651162"/>
            <a:ext cx="6057900" cy="1771650"/>
          </a:xfrm>
          <a:prstGeom prst="rect">
            <a:avLst/>
          </a:prstGeom>
          <a:noFill/>
          <a:ln>
            <a:solidFill>
              <a:srgbClr val="7F7F7F"/>
            </a:solidFill>
          </a:ln>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2D0C2D72-392A-414A-9565-915B7BC6D55C}"/>
              </a:ext>
            </a:extLst>
          </p:cNvPr>
          <p:cNvCxnSpPr/>
          <p:nvPr/>
        </p:nvCxnSpPr>
        <p:spPr>
          <a:xfrm>
            <a:off x="5569573" y="1455022"/>
            <a:ext cx="0" cy="3657600"/>
          </a:xfrm>
          <a:prstGeom prst="line">
            <a:avLst/>
          </a:prstGeom>
          <a:ln w="19050">
            <a:solidFill>
              <a:srgbClr val="7F7F7F"/>
            </a:solidFill>
            <a:prstDash val="dash"/>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BD85C5DE-20CA-47AB-A71E-3B5747EB44F5}"/>
              </a:ext>
            </a:extLst>
          </p:cNvPr>
          <p:cNvPicPr>
            <a:picLocks noChangeAspect="1"/>
          </p:cNvPicPr>
          <p:nvPr/>
        </p:nvPicPr>
        <p:blipFill>
          <a:blip r:embed="rId4"/>
          <a:stretch>
            <a:fillRect/>
          </a:stretch>
        </p:blipFill>
        <p:spPr>
          <a:xfrm>
            <a:off x="4617613" y="5304373"/>
            <a:ext cx="3103133" cy="499915"/>
          </a:xfrm>
          <a:prstGeom prst="rect">
            <a:avLst/>
          </a:prstGeom>
        </p:spPr>
      </p:pic>
    </p:spTree>
    <p:extLst>
      <p:ext uri="{BB962C8B-B14F-4D97-AF65-F5344CB8AC3E}">
        <p14:creationId xmlns:p14="http://schemas.microsoft.com/office/powerpoint/2010/main" val="970404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Querying the DBMS</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Business inferences from our database </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TextBox 36">
            <a:extLst>
              <a:ext uri="{FF2B5EF4-FFF2-40B4-BE49-F238E27FC236}">
                <a16:creationId xmlns:a16="http://schemas.microsoft.com/office/drawing/2014/main" id="{6B3D2E33-3A9C-4A18-9AB9-DECFB3E0E6F7}"/>
              </a:ext>
            </a:extLst>
          </p:cNvPr>
          <p:cNvSpPr txBox="1"/>
          <p:nvPr/>
        </p:nvSpPr>
        <p:spPr>
          <a:xfrm>
            <a:off x="1402166" y="1177170"/>
            <a:ext cx="2163604"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SQL Procedure</a:t>
            </a:r>
          </a:p>
        </p:txBody>
      </p:sp>
      <p:sp>
        <p:nvSpPr>
          <p:cNvPr id="16" name="TextBox 15">
            <a:extLst>
              <a:ext uri="{FF2B5EF4-FFF2-40B4-BE49-F238E27FC236}">
                <a16:creationId xmlns:a16="http://schemas.microsoft.com/office/drawing/2014/main" id="{2103192E-34D1-46A1-BE84-2546BF32D9EE}"/>
              </a:ext>
            </a:extLst>
          </p:cNvPr>
          <p:cNvSpPr txBox="1"/>
          <p:nvPr/>
        </p:nvSpPr>
        <p:spPr>
          <a:xfrm>
            <a:off x="8473302" y="1177170"/>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Output</a:t>
            </a:r>
          </a:p>
        </p:txBody>
      </p:sp>
      <p:sp>
        <p:nvSpPr>
          <p:cNvPr id="17" name="Rectangle: Rounded Corners 16">
            <a:extLst>
              <a:ext uri="{FF2B5EF4-FFF2-40B4-BE49-F238E27FC236}">
                <a16:creationId xmlns:a16="http://schemas.microsoft.com/office/drawing/2014/main" id="{138DF9EB-162B-4732-9E5E-E8CF4C6DCE93}"/>
              </a:ext>
            </a:extLst>
          </p:cNvPr>
          <p:cNvSpPr/>
          <p:nvPr/>
        </p:nvSpPr>
        <p:spPr>
          <a:xfrm>
            <a:off x="362243" y="5602457"/>
            <a:ext cx="11662117" cy="11191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AACC245-C8FA-41E7-90C4-200A90E71AF7}"/>
              </a:ext>
            </a:extLst>
          </p:cNvPr>
          <p:cNvSpPr txBox="1"/>
          <p:nvPr/>
        </p:nvSpPr>
        <p:spPr>
          <a:xfrm>
            <a:off x="662354" y="5942321"/>
            <a:ext cx="10867292" cy="651110"/>
          </a:xfrm>
          <a:prstGeom prst="rect">
            <a:avLst/>
          </a:prstGeom>
          <a:noFill/>
        </p:spPr>
        <p:txBody>
          <a:bodyPr wrap="square" rtlCol="0">
            <a:spAutoFit/>
          </a:bodyPr>
          <a:lstStyle/>
          <a:p>
            <a:pPr algn="ctr"/>
            <a:r>
              <a:rPr lang="en-US" sz="1800" b="0" i="0">
                <a:solidFill>
                  <a:srgbClr val="000000"/>
                </a:solidFill>
                <a:effectLst/>
                <a:latin typeface="Calibri Light" panose="020F0302020204030204" pitchFamily="34" charset="0"/>
              </a:rPr>
              <a:t>This procedure helps in updating the loans table with new entries. The librarian just needs to enter Book ID and User ID. It not only improves efficiency of loaning process, but also improves the ease of doing business. </a:t>
            </a:r>
            <a:endParaRPr lang="en-US" sz="1600" b="1" i="1">
              <a:solidFill>
                <a:srgbClr val="2A5A86"/>
              </a:solidFill>
              <a:latin typeface="Malgun Gothic" panose="020B0503020000020004" pitchFamily="34" charset="-127"/>
              <a:ea typeface="Malgun Gothic" panose="020B0503020000020004" pitchFamily="34" charset="-127"/>
            </a:endParaRPr>
          </a:p>
        </p:txBody>
      </p:sp>
      <p:sp>
        <p:nvSpPr>
          <p:cNvPr id="20" name="TextBox 19">
            <a:extLst>
              <a:ext uri="{FF2B5EF4-FFF2-40B4-BE49-F238E27FC236}">
                <a16:creationId xmlns:a16="http://schemas.microsoft.com/office/drawing/2014/main" id="{D621119C-A409-43E1-8298-BC48734D39DA}"/>
              </a:ext>
            </a:extLst>
          </p:cNvPr>
          <p:cNvSpPr txBox="1"/>
          <p:nvPr/>
        </p:nvSpPr>
        <p:spPr>
          <a:xfrm>
            <a:off x="7820741" y="232485"/>
            <a:ext cx="4168372" cy="824917"/>
          </a:xfrm>
          <a:prstGeom prst="rect">
            <a:avLst/>
          </a:prstGeom>
          <a:noFill/>
          <a:ln w="38100">
            <a:solidFill>
              <a:srgbClr val="2A5A86"/>
            </a:solidFill>
          </a:ln>
        </p:spPr>
        <p:txBody>
          <a:bodyPr wrap="square" rtlCol="0">
            <a:spAutoFit/>
          </a:bodyPr>
          <a:lstStyle/>
          <a:p>
            <a:pPr algn="ctr"/>
            <a:r>
              <a:rPr lang="en-US" b="1">
                <a:solidFill>
                  <a:srgbClr val="2A5A86"/>
                </a:solidFill>
                <a:latin typeface="Malgun Gothic" panose="020B0503020000020004" pitchFamily="34" charset="-127"/>
                <a:ea typeface="Malgun Gothic" panose="020B0503020000020004" pitchFamily="34" charset="-127"/>
              </a:rPr>
              <a:t>Query Objective: </a:t>
            </a:r>
            <a:r>
              <a:rPr lang="en-US" sz="1400">
                <a:solidFill>
                  <a:srgbClr val="7F7F7F"/>
                </a:solidFill>
                <a:latin typeface="Malgun Gothic" panose="020B0503020000020004" pitchFamily="34" charset="-127"/>
                <a:ea typeface="Malgun Gothic" panose="020B0503020000020004" pitchFamily="34" charset="-127"/>
              </a:rPr>
              <a:t>SQL Procedure defined to create a new loan for the given User ID &amp; Book ID</a:t>
            </a:r>
            <a:endParaRPr lang="en-US">
              <a:solidFill>
                <a:srgbClr val="7F7F7F"/>
              </a:solidFill>
              <a:latin typeface="Malgun Gothic" panose="020B0503020000020004" pitchFamily="34" charset="-127"/>
              <a:ea typeface="Malgun Gothic" panose="020B0503020000020004" pitchFamily="34" charset="-127"/>
            </a:endParaRPr>
          </a:p>
        </p:txBody>
      </p:sp>
      <p:pic>
        <p:nvPicPr>
          <p:cNvPr id="27650" name="Picture 2">
            <a:extLst>
              <a:ext uri="{FF2B5EF4-FFF2-40B4-BE49-F238E27FC236}">
                <a16:creationId xmlns:a16="http://schemas.microsoft.com/office/drawing/2014/main" id="{A937992F-C74D-45C9-ADFF-F7D811D198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160" y="1687090"/>
            <a:ext cx="4134090" cy="3630578"/>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Text&#10;&#10;Description automatically generated">
            <a:extLst>
              <a:ext uri="{FF2B5EF4-FFF2-40B4-BE49-F238E27FC236}">
                <a16:creationId xmlns:a16="http://schemas.microsoft.com/office/drawing/2014/main" id="{C914222C-7267-46C1-9C35-1D404FC68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1643" y="3389235"/>
            <a:ext cx="5031482" cy="852238"/>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a:extLst>
              <a:ext uri="{FF2B5EF4-FFF2-40B4-BE49-F238E27FC236}">
                <a16:creationId xmlns:a16="http://schemas.microsoft.com/office/drawing/2014/main" id="{57B3A441-B781-463B-83CD-44F34E315F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8658" y="2151408"/>
            <a:ext cx="4137453" cy="73201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78323D47-96C4-4B81-ACD3-5DA328E94F30}"/>
              </a:ext>
            </a:extLst>
          </p:cNvPr>
          <p:cNvCxnSpPr/>
          <p:nvPr/>
        </p:nvCxnSpPr>
        <p:spPr>
          <a:xfrm>
            <a:off x="5665825" y="1241704"/>
            <a:ext cx="0" cy="4114800"/>
          </a:xfrm>
          <a:prstGeom prst="line">
            <a:avLst/>
          </a:prstGeom>
          <a:ln w="19050">
            <a:solidFill>
              <a:srgbClr val="7F7F7F"/>
            </a:solidFill>
            <a:prstDash val="dash"/>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1084A776-4233-4186-8594-39C1A9D877B1}"/>
              </a:ext>
            </a:extLst>
          </p:cNvPr>
          <p:cNvPicPr>
            <a:picLocks noChangeAspect="1"/>
          </p:cNvPicPr>
          <p:nvPr/>
        </p:nvPicPr>
        <p:blipFill>
          <a:blip r:embed="rId5"/>
          <a:stretch>
            <a:fillRect/>
          </a:stretch>
        </p:blipFill>
        <p:spPr>
          <a:xfrm>
            <a:off x="4717608" y="5366338"/>
            <a:ext cx="3103133" cy="499915"/>
          </a:xfrm>
          <a:prstGeom prst="rect">
            <a:avLst/>
          </a:prstGeom>
        </p:spPr>
      </p:pic>
    </p:spTree>
    <p:extLst>
      <p:ext uri="{BB962C8B-B14F-4D97-AF65-F5344CB8AC3E}">
        <p14:creationId xmlns:p14="http://schemas.microsoft.com/office/powerpoint/2010/main" val="2620032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4" name="Rectangle 23">
            <a:extLst>
              <a:ext uri="{FF2B5EF4-FFF2-40B4-BE49-F238E27FC236}">
                <a16:creationId xmlns:a16="http://schemas.microsoft.com/office/drawing/2014/main" id="{BB50395E-EC01-45AA-A03A-A6DDC7CD4FF4}"/>
              </a:ext>
            </a:extLst>
          </p:cNvPr>
          <p:cNvSpPr/>
          <p:nvPr/>
        </p:nvSpPr>
        <p:spPr>
          <a:xfrm>
            <a:off x="1633338" y="-861264"/>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6508128" cy="523220"/>
          </a:xfrm>
          <a:prstGeom prst="rect">
            <a:avLst/>
          </a:prstGeom>
          <a:noFill/>
        </p:spPr>
        <p:txBody>
          <a:bodyPr wrap="square" rtlCol="0">
            <a:spAutoFit/>
          </a:bodyPr>
          <a:lstStyle/>
          <a:p>
            <a:r>
              <a:rPr lang="en-US" sz="2800" b="1">
                <a:solidFill>
                  <a:srgbClr val="345A82"/>
                </a:solidFill>
                <a:latin typeface="Malgun Gothic" panose="020B0503020000020004" pitchFamily="34" charset="-127"/>
                <a:ea typeface="Malgun Gothic" panose="020B0503020000020004" pitchFamily="34" charset="-127"/>
              </a:rPr>
              <a:t>Team 7 </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6099662" cy="307777"/>
          </a:xfrm>
          <a:prstGeom prst="rect">
            <a:avLst/>
          </a:prstGeom>
          <a:noFill/>
        </p:spPr>
        <p:txBody>
          <a:bodyPr wrap="square" rtlCol="0">
            <a:spAutoFit/>
          </a:bodyPr>
          <a:lstStyle/>
          <a:p>
            <a:r>
              <a:rPr lang="en-US" sz="1400">
                <a:solidFill>
                  <a:schemeClr val="tx1">
                    <a:lumMod val="65000"/>
                    <a:lumOff val="35000"/>
                  </a:schemeClr>
                </a:solidFill>
                <a:latin typeface="Malgun Gothic" panose="020B0503020000020004" pitchFamily="34" charset="-127"/>
                <a:ea typeface="Malgun Gothic" panose="020B0503020000020004" pitchFamily="34" charset="-127"/>
              </a:rPr>
              <a:t>Seattle Public Library – DBMS Course Project</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109" name="Rectangle 108">
            <a:extLst>
              <a:ext uri="{FF2B5EF4-FFF2-40B4-BE49-F238E27FC236}">
                <a16:creationId xmlns:a16="http://schemas.microsoft.com/office/drawing/2014/main" id="{840ED097-9F7D-4FAD-9D31-4B211E25E02C}"/>
              </a:ext>
            </a:extLst>
          </p:cNvPr>
          <p:cNvSpPr/>
          <p:nvPr/>
        </p:nvSpPr>
        <p:spPr>
          <a:xfrm>
            <a:off x="310730" y="1410485"/>
            <a:ext cx="11529452" cy="50918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algun Gothic" panose="020B0503020000020004" pitchFamily="34" charset="-127"/>
              <a:ea typeface="Malgun Gothic" panose="020B0503020000020004" pitchFamily="34" charset="-127"/>
            </a:endParaRPr>
          </a:p>
        </p:txBody>
      </p:sp>
      <p:pic>
        <p:nvPicPr>
          <p:cNvPr id="47" name="Picture 46" descr="A person in a suit&#10;&#10;Description automatically generated with medium confidence">
            <a:extLst>
              <a:ext uri="{FF2B5EF4-FFF2-40B4-BE49-F238E27FC236}">
                <a16:creationId xmlns:a16="http://schemas.microsoft.com/office/drawing/2014/main" id="{F89EEE9B-F86E-413E-8157-712657188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745" y="2429641"/>
            <a:ext cx="1556537" cy="2334805"/>
          </a:xfrm>
          <a:prstGeom prst="rect">
            <a:avLst/>
          </a:prstGeom>
        </p:spPr>
      </p:pic>
      <p:pic>
        <p:nvPicPr>
          <p:cNvPr id="48" name="Picture 47" descr="A person in a suit&#10;&#10;Description automatically generated with medium confidence">
            <a:extLst>
              <a:ext uri="{FF2B5EF4-FFF2-40B4-BE49-F238E27FC236}">
                <a16:creationId xmlns:a16="http://schemas.microsoft.com/office/drawing/2014/main" id="{81AC469E-19C7-4051-9FC3-930A8C48B3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0545" y="2429642"/>
            <a:ext cx="1556537" cy="2334806"/>
          </a:xfrm>
          <a:prstGeom prst="rect">
            <a:avLst/>
          </a:prstGeom>
        </p:spPr>
      </p:pic>
      <p:pic>
        <p:nvPicPr>
          <p:cNvPr id="49" name="Picture 48" descr="A person in a suit&#10;&#10;Description automatically generated with medium confidence">
            <a:extLst>
              <a:ext uri="{FF2B5EF4-FFF2-40B4-BE49-F238E27FC236}">
                <a16:creationId xmlns:a16="http://schemas.microsoft.com/office/drawing/2014/main" id="{9CC48F1C-2D3C-48D7-AB2F-71A7084054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8345" y="2429641"/>
            <a:ext cx="1556537" cy="2334806"/>
          </a:xfrm>
          <a:prstGeom prst="rect">
            <a:avLst/>
          </a:prstGeom>
        </p:spPr>
      </p:pic>
      <p:sp>
        <p:nvSpPr>
          <p:cNvPr id="50" name="TextBox 49">
            <a:extLst>
              <a:ext uri="{FF2B5EF4-FFF2-40B4-BE49-F238E27FC236}">
                <a16:creationId xmlns:a16="http://schemas.microsoft.com/office/drawing/2014/main" id="{D9C53903-3AF2-46B8-AE9D-10ED600DB74A}"/>
              </a:ext>
            </a:extLst>
          </p:cNvPr>
          <p:cNvSpPr txBox="1"/>
          <p:nvPr/>
        </p:nvSpPr>
        <p:spPr>
          <a:xfrm>
            <a:off x="457208" y="5203258"/>
            <a:ext cx="1909011" cy="276999"/>
          </a:xfrm>
          <a:prstGeom prst="rect">
            <a:avLst/>
          </a:prstGeom>
          <a:noFill/>
        </p:spPr>
        <p:txBody>
          <a:bodyPr wrap="square" rtlCol="0">
            <a:spAutoFit/>
          </a:bodyPr>
          <a:lstStyle/>
          <a:p>
            <a:pPr algn="ctr"/>
            <a:r>
              <a:rPr lang="en-US" sz="1200" b="1">
                <a:solidFill>
                  <a:schemeClr val="tx1">
                    <a:lumMod val="65000"/>
                    <a:lumOff val="35000"/>
                  </a:schemeClr>
                </a:solidFill>
                <a:latin typeface="Malgun Gothic" panose="020B0503020000020004" pitchFamily="34" charset="-127"/>
                <a:ea typeface="Malgun Gothic" panose="020B0503020000020004" pitchFamily="34" charset="-127"/>
              </a:rPr>
              <a:t>Usama Ather </a:t>
            </a:r>
          </a:p>
        </p:txBody>
      </p:sp>
      <p:sp>
        <p:nvSpPr>
          <p:cNvPr id="51" name="TextBox 50">
            <a:extLst>
              <a:ext uri="{FF2B5EF4-FFF2-40B4-BE49-F238E27FC236}">
                <a16:creationId xmlns:a16="http://schemas.microsoft.com/office/drawing/2014/main" id="{A9376CA1-6219-457E-A505-0961ED1C8E33}"/>
              </a:ext>
            </a:extLst>
          </p:cNvPr>
          <p:cNvSpPr txBox="1"/>
          <p:nvPr/>
        </p:nvSpPr>
        <p:spPr>
          <a:xfrm>
            <a:off x="2797531" y="5203258"/>
            <a:ext cx="1909011" cy="276999"/>
          </a:xfrm>
          <a:prstGeom prst="rect">
            <a:avLst/>
          </a:prstGeom>
          <a:noFill/>
        </p:spPr>
        <p:txBody>
          <a:bodyPr wrap="square" rtlCol="0">
            <a:spAutoFit/>
          </a:bodyPr>
          <a:lstStyle/>
          <a:p>
            <a:pPr algn="ctr"/>
            <a:r>
              <a:rPr lang="en-US" sz="1200" b="1">
                <a:solidFill>
                  <a:schemeClr val="tx1">
                    <a:lumMod val="65000"/>
                    <a:lumOff val="35000"/>
                  </a:schemeClr>
                </a:solidFill>
                <a:latin typeface="Malgun Gothic" panose="020B0503020000020004" pitchFamily="34" charset="-127"/>
                <a:ea typeface="Malgun Gothic" panose="020B0503020000020004" pitchFamily="34" charset="-127"/>
              </a:rPr>
              <a:t>Mayank Jha</a:t>
            </a:r>
          </a:p>
        </p:txBody>
      </p:sp>
      <p:sp>
        <p:nvSpPr>
          <p:cNvPr id="52" name="TextBox 51">
            <a:extLst>
              <a:ext uri="{FF2B5EF4-FFF2-40B4-BE49-F238E27FC236}">
                <a16:creationId xmlns:a16="http://schemas.microsoft.com/office/drawing/2014/main" id="{0D148005-0288-47BF-A476-6C4D65196B16}"/>
              </a:ext>
            </a:extLst>
          </p:cNvPr>
          <p:cNvSpPr txBox="1"/>
          <p:nvPr/>
        </p:nvSpPr>
        <p:spPr>
          <a:xfrm>
            <a:off x="5029200" y="5203258"/>
            <a:ext cx="1909011" cy="276999"/>
          </a:xfrm>
          <a:prstGeom prst="rect">
            <a:avLst/>
          </a:prstGeom>
          <a:noFill/>
        </p:spPr>
        <p:txBody>
          <a:bodyPr wrap="square" rtlCol="0">
            <a:spAutoFit/>
          </a:bodyPr>
          <a:lstStyle/>
          <a:p>
            <a:pPr algn="ctr"/>
            <a:r>
              <a:rPr lang="en-US" sz="1200" b="1">
                <a:solidFill>
                  <a:schemeClr val="tx1">
                    <a:lumMod val="65000"/>
                    <a:lumOff val="35000"/>
                  </a:schemeClr>
                </a:solidFill>
                <a:latin typeface="Malgun Gothic" panose="020B0503020000020004" pitchFamily="34" charset="-127"/>
                <a:ea typeface="Malgun Gothic" panose="020B0503020000020004" pitchFamily="34" charset="-127"/>
              </a:rPr>
              <a:t>Prerak Patel</a:t>
            </a:r>
          </a:p>
        </p:txBody>
      </p:sp>
      <p:sp>
        <p:nvSpPr>
          <p:cNvPr id="53" name="TextBox 52">
            <a:extLst>
              <a:ext uri="{FF2B5EF4-FFF2-40B4-BE49-F238E27FC236}">
                <a16:creationId xmlns:a16="http://schemas.microsoft.com/office/drawing/2014/main" id="{57D20A5E-779C-4932-B5E5-D8807C7B298D}"/>
              </a:ext>
            </a:extLst>
          </p:cNvPr>
          <p:cNvSpPr txBox="1"/>
          <p:nvPr/>
        </p:nvSpPr>
        <p:spPr>
          <a:xfrm>
            <a:off x="6966446" y="5203258"/>
            <a:ext cx="2549732" cy="276999"/>
          </a:xfrm>
          <a:prstGeom prst="rect">
            <a:avLst/>
          </a:prstGeom>
          <a:noFill/>
        </p:spPr>
        <p:txBody>
          <a:bodyPr wrap="square" rtlCol="0">
            <a:spAutoFit/>
          </a:bodyPr>
          <a:lstStyle/>
          <a:p>
            <a:pPr algn="ctr"/>
            <a:r>
              <a:rPr lang="en-US" sz="1200" b="1">
                <a:solidFill>
                  <a:schemeClr val="tx1">
                    <a:lumMod val="65000"/>
                    <a:lumOff val="35000"/>
                  </a:schemeClr>
                </a:solidFill>
                <a:latin typeface="Malgun Gothic" panose="020B0503020000020004" pitchFamily="34" charset="-127"/>
                <a:ea typeface="Malgun Gothic" panose="020B0503020000020004" pitchFamily="34" charset="-127"/>
              </a:rPr>
              <a:t>Sandeep Mukhopadhyay</a:t>
            </a:r>
          </a:p>
        </p:txBody>
      </p:sp>
      <p:pic>
        <p:nvPicPr>
          <p:cNvPr id="54" name="Picture 53" descr="A person in a suit and tie&#10;&#10;Description automatically generated with medium confidence">
            <a:extLst>
              <a:ext uri="{FF2B5EF4-FFF2-40B4-BE49-F238E27FC236}">
                <a16:creationId xmlns:a16="http://schemas.microsoft.com/office/drawing/2014/main" id="{FA515907-BA22-4A59-8A22-41F8E1B46B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6145" y="2429641"/>
            <a:ext cx="1556537" cy="2334806"/>
          </a:xfrm>
          <a:prstGeom prst="rect">
            <a:avLst/>
          </a:prstGeom>
        </p:spPr>
      </p:pic>
      <p:pic>
        <p:nvPicPr>
          <p:cNvPr id="3" name="Picture 2" descr="A picture containing person, clothing&#10;&#10;Description automatically generated">
            <a:extLst>
              <a:ext uri="{FF2B5EF4-FFF2-40B4-BE49-F238E27FC236}">
                <a16:creationId xmlns:a16="http://schemas.microsoft.com/office/drawing/2014/main" id="{1154FA0B-C71A-4629-932F-F0A52818CF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03075" y="2429640"/>
            <a:ext cx="1669457" cy="2334805"/>
          </a:xfrm>
          <a:prstGeom prst="rect">
            <a:avLst/>
          </a:prstGeom>
        </p:spPr>
      </p:pic>
      <p:sp>
        <p:nvSpPr>
          <p:cNvPr id="55" name="TextBox 54">
            <a:extLst>
              <a:ext uri="{FF2B5EF4-FFF2-40B4-BE49-F238E27FC236}">
                <a16:creationId xmlns:a16="http://schemas.microsoft.com/office/drawing/2014/main" id="{8D5998E6-7867-4046-8E90-A27D20273572}"/>
              </a:ext>
            </a:extLst>
          </p:cNvPr>
          <p:cNvSpPr txBox="1"/>
          <p:nvPr/>
        </p:nvSpPr>
        <p:spPr>
          <a:xfrm>
            <a:off x="9457338" y="5203258"/>
            <a:ext cx="2247470" cy="276999"/>
          </a:xfrm>
          <a:prstGeom prst="rect">
            <a:avLst/>
          </a:prstGeom>
          <a:noFill/>
        </p:spPr>
        <p:txBody>
          <a:bodyPr wrap="square" rtlCol="0">
            <a:spAutoFit/>
          </a:bodyPr>
          <a:lstStyle/>
          <a:p>
            <a:pPr algn="ctr"/>
            <a:r>
              <a:rPr lang="en-US" sz="1200" b="1">
                <a:solidFill>
                  <a:schemeClr val="tx1">
                    <a:lumMod val="65000"/>
                    <a:lumOff val="35000"/>
                  </a:schemeClr>
                </a:solidFill>
                <a:latin typeface="Malgun Gothic" panose="020B0503020000020004" pitchFamily="34" charset="-127"/>
                <a:ea typeface="Malgun Gothic" panose="020B0503020000020004" pitchFamily="34" charset="-127"/>
              </a:rPr>
              <a:t>Kshama Sharma</a:t>
            </a:r>
          </a:p>
        </p:txBody>
      </p:sp>
      <p:sp>
        <p:nvSpPr>
          <p:cNvPr id="22" name="TextBox 21">
            <a:extLst>
              <a:ext uri="{FF2B5EF4-FFF2-40B4-BE49-F238E27FC236}">
                <a16:creationId xmlns:a16="http://schemas.microsoft.com/office/drawing/2014/main" id="{869408D3-B579-4860-A6B3-7919206E1870}"/>
              </a:ext>
            </a:extLst>
          </p:cNvPr>
          <p:cNvSpPr txBox="1"/>
          <p:nvPr/>
        </p:nvSpPr>
        <p:spPr>
          <a:xfrm>
            <a:off x="225083" y="225083"/>
            <a:ext cx="137160" cy="1005840"/>
          </a:xfrm>
          <a:prstGeom prst="rect">
            <a:avLst/>
          </a:prstGeom>
          <a:solidFill>
            <a:srgbClr val="345A82"/>
          </a:solidFill>
        </p:spPr>
        <p:txBody>
          <a:bodyPr wrap="square" rtlCol="0">
            <a:spAutoFit/>
          </a:bodyPr>
          <a:lstStyle/>
          <a:p>
            <a:endParaRPr lang="en-US"/>
          </a:p>
        </p:txBody>
      </p:sp>
    </p:spTree>
    <p:extLst>
      <p:ext uri="{BB962C8B-B14F-4D97-AF65-F5344CB8AC3E}">
        <p14:creationId xmlns:p14="http://schemas.microsoft.com/office/powerpoint/2010/main" val="296360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Querying the DBMS</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Business inferences from our database </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TextBox 36">
            <a:extLst>
              <a:ext uri="{FF2B5EF4-FFF2-40B4-BE49-F238E27FC236}">
                <a16:creationId xmlns:a16="http://schemas.microsoft.com/office/drawing/2014/main" id="{6B3D2E33-3A9C-4A18-9AB9-DECFB3E0E6F7}"/>
              </a:ext>
            </a:extLst>
          </p:cNvPr>
          <p:cNvSpPr txBox="1"/>
          <p:nvPr/>
        </p:nvSpPr>
        <p:spPr>
          <a:xfrm>
            <a:off x="27296" y="2588121"/>
            <a:ext cx="1466684" cy="584775"/>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SQL Procedure</a:t>
            </a:r>
          </a:p>
        </p:txBody>
      </p:sp>
      <p:sp>
        <p:nvSpPr>
          <p:cNvPr id="16" name="TextBox 15">
            <a:extLst>
              <a:ext uri="{FF2B5EF4-FFF2-40B4-BE49-F238E27FC236}">
                <a16:creationId xmlns:a16="http://schemas.microsoft.com/office/drawing/2014/main" id="{2103192E-34D1-46A1-BE84-2546BF32D9EE}"/>
              </a:ext>
            </a:extLst>
          </p:cNvPr>
          <p:cNvSpPr txBox="1"/>
          <p:nvPr/>
        </p:nvSpPr>
        <p:spPr>
          <a:xfrm>
            <a:off x="4660405" y="3712816"/>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Output</a:t>
            </a:r>
          </a:p>
        </p:txBody>
      </p:sp>
      <p:sp>
        <p:nvSpPr>
          <p:cNvPr id="17" name="Rectangle: Rounded Corners 16">
            <a:extLst>
              <a:ext uri="{FF2B5EF4-FFF2-40B4-BE49-F238E27FC236}">
                <a16:creationId xmlns:a16="http://schemas.microsoft.com/office/drawing/2014/main" id="{138DF9EB-162B-4732-9E5E-E8CF4C6DCE93}"/>
              </a:ext>
            </a:extLst>
          </p:cNvPr>
          <p:cNvSpPr/>
          <p:nvPr/>
        </p:nvSpPr>
        <p:spPr>
          <a:xfrm>
            <a:off x="362243" y="5675485"/>
            <a:ext cx="11662117" cy="11191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AACC245-C8FA-41E7-90C4-200A90E71AF7}"/>
              </a:ext>
            </a:extLst>
          </p:cNvPr>
          <p:cNvSpPr txBox="1"/>
          <p:nvPr/>
        </p:nvSpPr>
        <p:spPr>
          <a:xfrm>
            <a:off x="534017" y="6027530"/>
            <a:ext cx="11123966" cy="646331"/>
          </a:xfrm>
          <a:prstGeom prst="rect">
            <a:avLst/>
          </a:prstGeom>
          <a:noFill/>
        </p:spPr>
        <p:txBody>
          <a:bodyPr wrap="square" rtlCol="0">
            <a:spAutoFit/>
          </a:bodyPr>
          <a:lstStyle/>
          <a:p>
            <a:pPr algn="ctr" rtl="0" fontAlgn="base"/>
            <a:r>
              <a:rPr lang="en-US" sz="1800" b="0" i="0">
                <a:solidFill>
                  <a:srgbClr val="000000"/>
                </a:solidFill>
                <a:effectLst/>
                <a:latin typeface="Malgun Gothic" panose="020B0503020000020004" pitchFamily="34" charset="-127"/>
                <a:ea typeface="Malgun Gothic" panose="020B0503020000020004" pitchFamily="34" charset="-127"/>
              </a:rPr>
              <a:t>A robust fine system is essential for efficient functioning of the library. It helps, not just in sound  inventory management, but also in avoiding dissatisfaction of sincere customers. </a:t>
            </a:r>
            <a:endParaRPr lang="en-US" b="0" i="0">
              <a:solidFill>
                <a:srgbClr val="000000"/>
              </a:solidFill>
              <a:effectLst/>
              <a:latin typeface="Malgun Gothic" panose="020B0503020000020004" pitchFamily="34" charset="-127"/>
              <a:ea typeface="Malgun Gothic" panose="020B0503020000020004" pitchFamily="34" charset="-127"/>
            </a:endParaRPr>
          </a:p>
        </p:txBody>
      </p:sp>
      <p:sp>
        <p:nvSpPr>
          <p:cNvPr id="20" name="TextBox 19">
            <a:extLst>
              <a:ext uri="{FF2B5EF4-FFF2-40B4-BE49-F238E27FC236}">
                <a16:creationId xmlns:a16="http://schemas.microsoft.com/office/drawing/2014/main" id="{D621119C-A409-43E1-8298-BC48734D39DA}"/>
              </a:ext>
            </a:extLst>
          </p:cNvPr>
          <p:cNvSpPr txBox="1"/>
          <p:nvPr/>
        </p:nvSpPr>
        <p:spPr>
          <a:xfrm>
            <a:off x="7329672" y="152540"/>
            <a:ext cx="4646445" cy="800219"/>
          </a:xfrm>
          <a:prstGeom prst="rect">
            <a:avLst/>
          </a:prstGeom>
          <a:noFill/>
          <a:ln w="38100">
            <a:solidFill>
              <a:srgbClr val="2A5A86"/>
            </a:solidFill>
          </a:ln>
        </p:spPr>
        <p:txBody>
          <a:bodyPr wrap="square" rtlCol="0">
            <a:spAutoFit/>
          </a:bodyPr>
          <a:lstStyle/>
          <a:p>
            <a:pPr algn="ctr"/>
            <a:r>
              <a:rPr lang="en-US" b="1">
                <a:solidFill>
                  <a:srgbClr val="2A5A86"/>
                </a:solidFill>
                <a:latin typeface="Malgun Gothic" panose="020B0503020000020004" pitchFamily="34" charset="-127"/>
                <a:ea typeface="Malgun Gothic" panose="020B0503020000020004" pitchFamily="34" charset="-127"/>
              </a:rPr>
              <a:t>Query Objective: </a:t>
            </a:r>
            <a:r>
              <a:rPr lang="en-US" sz="1400">
                <a:solidFill>
                  <a:srgbClr val="7F7F7F"/>
                </a:solidFill>
                <a:latin typeface="Malgun Gothic" panose="020B0503020000020004" pitchFamily="34" charset="-127"/>
                <a:ea typeface="Malgun Gothic" panose="020B0503020000020004" pitchFamily="34" charset="-127"/>
              </a:rPr>
              <a:t>SQL Procedure defined to create fines for every overdue loan that has a status of 'LOANED'. It also set the loan status as ‘FINED’</a:t>
            </a:r>
            <a:endParaRPr lang="en-US">
              <a:solidFill>
                <a:srgbClr val="7F7F7F"/>
              </a:solidFill>
              <a:latin typeface="Malgun Gothic" panose="020B0503020000020004" pitchFamily="34" charset="-127"/>
              <a:ea typeface="Malgun Gothic" panose="020B0503020000020004" pitchFamily="34" charset="-127"/>
            </a:endParaRPr>
          </a:p>
        </p:txBody>
      </p:sp>
      <p:pic>
        <p:nvPicPr>
          <p:cNvPr id="26626" name="Picture 2">
            <a:extLst>
              <a:ext uri="{FF2B5EF4-FFF2-40B4-BE49-F238E27FC236}">
                <a16:creationId xmlns:a16="http://schemas.microsoft.com/office/drawing/2014/main" id="{840139C9-962E-4D9A-9A46-060C78473B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947" y="1095382"/>
            <a:ext cx="3009900" cy="2508250"/>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Graphical user interface, text, application, email&#10;&#10;Description automatically generated">
            <a:extLst>
              <a:ext uri="{FF2B5EF4-FFF2-40B4-BE49-F238E27FC236}">
                <a16:creationId xmlns:a16="http://schemas.microsoft.com/office/drawing/2014/main" id="{59F890E0-AF90-412D-8E37-BB37450E4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7947" y="3700512"/>
            <a:ext cx="30099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a:extLst>
              <a:ext uri="{FF2B5EF4-FFF2-40B4-BE49-F238E27FC236}">
                <a16:creationId xmlns:a16="http://schemas.microsoft.com/office/drawing/2014/main" id="{8634674D-40E8-4BEC-B8F1-A7D96F10A1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4535" y="1219701"/>
            <a:ext cx="5848350" cy="933450"/>
          </a:xfrm>
          <a:prstGeom prst="rect">
            <a:avLst/>
          </a:prstGeom>
          <a:noFill/>
          <a:extLst>
            <a:ext uri="{909E8E84-426E-40DD-AFC4-6F175D3DCCD1}">
              <a14:hiddenFill xmlns:a14="http://schemas.microsoft.com/office/drawing/2010/main">
                <a:solidFill>
                  <a:srgbClr val="FFFFFF"/>
                </a:solidFill>
              </a14:hiddenFill>
            </a:ext>
          </a:extLst>
        </p:spPr>
      </p:pic>
      <p:pic>
        <p:nvPicPr>
          <p:cNvPr id="26632" name="Picture 8" descr="Text&#10;&#10;Description automatically generated with low confidence">
            <a:extLst>
              <a:ext uri="{FF2B5EF4-FFF2-40B4-BE49-F238E27FC236}">
                <a16:creationId xmlns:a16="http://schemas.microsoft.com/office/drawing/2014/main" id="{FCC6DCA8-008D-4147-8FFE-9BB078DB5B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2635" y="2313653"/>
            <a:ext cx="581025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6634" name="Picture 10">
            <a:extLst>
              <a:ext uri="{FF2B5EF4-FFF2-40B4-BE49-F238E27FC236}">
                <a16:creationId xmlns:a16="http://schemas.microsoft.com/office/drawing/2014/main" id="{BB073F33-9FAC-4CFB-AF93-46E4595A7C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4535" y="3328444"/>
            <a:ext cx="58293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26636" name="Picture 12">
            <a:extLst>
              <a:ext uri="{FF2B5EF4-FFF2-40B4-BE49-F238E27FC236}">
                <a16:creationId xmlns:a16="http://schemas.microsoft.com/office/drawing/2014/main" id="{1DC41187-95C6-4692-A212-295213F20D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7715" y="4571413"/>
            <a:ext cx="577215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06ED920D-4F7C-4C3D-897A-49B8FE92B46A}"/>
              </a:ext>
            </a:extLst>
          </p:cNvPr>
          <p:cNvPicPr>
            <a:picLocks noChangeAspect="1"/>
          </p:cNvPicPr>
          <p:nvPr/>
        </p:nvPicPr>
        <p:blipFill>
          <a:blip r:embed="rId8"/>
          <a:stretch>
            <a:fillRect/>
          </a:stretch>
        </p:blipFill>
        <p:spPr>
          <a:xfrm>
            <a:off x="4440015" y="5459557"/>
            <a:ext cx="3103133" cy="499915"/>
          </a:xfrm>
          <a:prstGeom prst="rect">
            <a:avLst/>
          </a:prstGeom>
        </p:spPr>
      </p:pic>
    </p:spTree>
    <p:extLst>
      <p:ext uri="{BB962C8B-B14F-4D97-AF65-F5344CB8AC3E}">
        <p14:creationId xmlns:p14="http://schemas.microsoft.com/office/powerpoint/2010/main" val="2268236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Querying the DBMS</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Business inferences from our database </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TextBox 36">
            <a:extLst>
              <a:ext uri="{FF2B5EF4-FFF2-40B4-BE49-F238E27FC236}">
                <a16:creationId xmlns:a16="http://schemas.microsoft.com/office/drawing/2014/main" id="{6B3D2E33-3A9C-4A18-9AB9-DECFB3E0E6F7}"/>
              </a:ext>
            </a:extLst>
          </p:cNvPr>
          <p:cNvSpPr txBox="1"/>
          <p:nvPr/>
        </p:nvSpPr>
        <p:spPr>
          <a:xfrm>
            <a:off x="2215557" y="1502820"/>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Query</a:t>
            </a:r>
          </a:p>
        </p:txBody>
      </p:sp>
      <p:sp>
        <p:nvSpPr>
          <p:cNvPr id="16" name="TextBox 15">
            <a:extLst>
              <a:ext uri="{FF2B5EF4-FFF2-40B4-BE49-F238E27FC236}">
                <a16:creationId xmlns:a16="http://schemas.microsoft.com/office/drawing/2014/main" id="{2103192E-34D1-46A1-BE84-2546BF32D9EE}"/>
              </a:ext>
            </a:extLst>
          </p:cNvPr>
          <p:cNvSpPr txBox="1"/>
          <p:nvPr/>
        </p:nvSpPr>
        <p:spPr>
          <a:xfrm>
            <a:off x="8535179" y="1502820"/>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Output</a:t>
            </a:r>
          </a:p>
        </p:txBody>
      </p:sp>
      <p:sp>
        <p:nvSpPr>
          <p:cNvPr id="17" name="Rectangle: Rounded Corners 16">
            <a:extLst>
              <a:ext uri="{FF2B5EF4-FFF2-40B4-BE49-F238E27FC236}">
                <a16:creationId xmlns:a16="http://schemas.microsoft.com/office/drawing/2014/main" id="{138DF9EB-162B-4732-9E5E-E8CF4C6DCE93}"/>
              </a:ext>
            </a:extLst>
          </p:cNvPr>
          <p:cNvSpPr/>
          <p:nvPr/>
        </p:nvSpPr>
        <p:spPr>
          <a:xfrm>
            <a:off x="362243" y="5474121"/>
            <a:ext cx="11662117" cy="11191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AACC245-C8FA-41E7-90C4-200A90E71AF7}"/>
              </a:ext>
            </a:extLst>
          </p:cNvPr>
          <p:cNvSpPr txBox="1"/>
          <p:nvPr/>
        </p:nvSpPr>
        <p:spPr>
          <a:xfrm>
            <a:off x="571808" y="5726302"/>
            <a:ext cx="11242986" cy="830997"/>
          </a:xfrm>
          <a:prstGeom prst="rect">
            <a:avLst/>
          </a:prstGeom>
          <a:noFill/>
        </p:spPr>
        <p:txBody>
          <a:bodyPr wrap="square" rtlCol="0">
            <a:spAutoFit/>
          </a:bodyPr>
          <a:lstStyle/>
          <a:p>
            <a:pPr algn="ctr"/>
            <a:r>
              <a:rPr lang="en-US" sz="1600" b="0" i="0">
                <a:solidFill>
                  <a:srgbClr val="24292E"/>
                </a:solidFill>
                <a:effectLst/>
                <a:latin typeface="Malgun Gothic" panose="020B0503020000020004" pitchFamily="34" charset="-127"/>
                <a:ea typeface="Malgun Gothic" panose="020B0503020000020004" pitchFamily="34" charset="-127"/>
              </a:rPr>
              <a:t>If the library is seeing a sustained rise in popularity of a particular book, it might procure more copies of it. This query will help manager to update new quantities procured within the database, so to maintain correct records on loaned and on-shelf quantities. </a:t>
            </a:r>
            <a:endParaRPr lang="en-US" sz="1400" b="1" i="1">
              <a:solidFill>
                <a:srgbClr val="2A5A86"/>
              </a:solidFill>
              <a:latin typeface="Malgun Gothic" panose="020B0503020000020004" pitchFamily="34" charset="-127"/>
              <a:ea typeface="Malgun Gothic" panose="020B0503020000020004" pitchFamily="34" charset="-127"/>
            </a:endParaRPr>
          </a:p>
        </p:txBody>
      </p:sp>
      <p:sp>
        <p:nvSpPr>
          <p:cNvPr id="20" name="TextBox 19">
            <a:extLst>
              <a:ext uri="{FF2B5EF4-FFF2-40B4-BE49-F238E27FC236}">
                <a16:creationId xmlns:a16="http://schemas.microsoft.com/office/drawing/2014/main" id="{D621119C-A409-43E1-8298-BC48734D39DA}"/>
              </a:ext>
            </a:extLst>
          </p:cNvPr>
          <p:cNvSpPr txBox="1"/>
          <p:nvPr/>
        </p:nvSpPr>
        <p:spPr>
          <a:xfrm>
            <a:off x="7820741" y="232485"/>
            <a:ext cx="4168372" cy="824917"/>
          </a:xfrm>
          <a:prstGeom prst="rect">
            <a:avLst/>
          </a:prstGeom>
          <a:noFill/>
          <a:ln w="38100">
            <a:solidFill>
              <a:srgbClr val="2A5A86"/>
            </a:solidFill>
          </a:ln>
        </p:spPr>
        <p:txBody>
          <a:bodyPr wrap="square" rtlCol="0">
            <a:spAutoFit/>
          </a:bodyPr>
          <a:lstStyle/>
          <a:p>
            <a:pPr algn="ctr"/>
            <a:r>
              <a:rPr lang="en-US" b="1">
                <a:solidFill>
                  <a:srgbClr val="2A5A86"/>
                </a:solidFill>
                <a:latin typeface="Malgun Gothic" panose="020B0503020000020004" pitchFamily="34" charset="-127"/>
                <a:ea typeface="Malgun Gothic" panose="020B0503020000020004" pitchFamily="34" charset="-127"/>
              </a:rPr>
              <a:t>Query Objective: </a:t>
            </a:r>
            <a:r>
              <a:rPr lang="en-US" sz="1400">
                <a:solidFill>
                  <a:srgbClr val="7F7F7F"/>
                </a:solidFill>
                <a:latin typeface="Malgun Gothic" panose="020B0503020000020004" pitchFamily="34" charset="-127"/>
                <a:ea typeface="Malgun Gothic" panose="020B0503020000020004" pitchFamily="34" charset="-127"/>
              </a:rPr>
              <a:t>update the number of copies of a particular book when new copies are procured</a:t>
            </a:r>
            <a:endParaRPr lang="en-US">
              <a:solidFill>
                <a:srgbClr val="7F7F7F"/>
              </a:solidFill>
              <a:latin typeface="Malgun Gothic" panose="020B0503020000020004" pitchFamily="34" charset="-127"/>
              <a:ea typeface="Malgun Gothic" panose="020B0503020000020004" pitchFamily="34" charset="-127"/>
            </a:endParaRPr>
          </a:p>
        </p:txBody>
      </p:sp>
      <p:pic>
        <p:nvPicPr>
          <p:cNvPr id="25602" name="Picture 2">
            <a:extLst>
              <a:ext uri="{FF2B5EF4-FFF2-40B4-BE49-F238E27FC236}">
                <a16:creationId xmlns:a16="http://schemas.microsoft.com/office/drawing/2014/main" id="{855D39DF-1580-495C-887B-8C9F05CC5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87" y="2029606"/>
            <a:ext cx="5325461" cy="2249263"/>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a:extLst>
              <a:ext uri="{FF2B5EF4-FFF2-40B4-BE49-F238E27FC236}">
                <a16:creationId xmlns:a16="http://schemas.microsoft.com/office/drawing/2014/main" id="{F71574EE-51F1-4693-B37D-9830ECA966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907" y="2454765"/>
            <a:ext cx="5290887" cy="1426384"/>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1C6E633E-567E-4B49-8EEA-EC438C313AD7}"/>
              </a:ext>
            </a:extLst>
          </p:cNvPr>
          <p:cNvCxnSpPr/>
          <p:nvPr/>
        </p:nvCxnSpPr>
        <p:spPr>
          <a:xfrm>
            <a:off x="6082920" y="1645477"/>
            <a:ext cx="0" cy="3017520"/>
          </a:xfrm>
          <a:prstGeom prst="line">
            <a:avLst/>
          </a:prstGeom>
          <a:ln w="19050">
            <a:solidFill>
              <a:srgbClr val="7F7F7F"/>
            </a:solidFill>
            <a:prstDash val="dash"/>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FDFF06D-2765-465A-B789-D1371D370B57}"/>
              </a:ext>
            </a:extLst>
          </p:cNvPr>
          <p:cNvPicPr>
            <a:picLocks noChangeAspect="1"/>
          </p:cNvPicPr>
          <p:nvPr/>
        </p:nvPicPr>
        <p:blipFill>
          <a:blip r:embed="rId4"/>
          <a:stretch>
            <a:fillRect/>
          </a:stretch>
        </p:blipFill>
        <p:spPr>
          <a:xfrm>
            <a:off x="4440015" y="5219975"/>
            <a:ext cx="3103133" cy="499915"/>
          </a:xfrm>
          <a:prstGeom prst="rect">
            <a:avLst/>
          </a:prstGeom>
        </p:spPr>
      </p:pic>
    </p:spTree>
    <p:extLst>
      <p:ext uri="{BB962C8B-B14F-4D97-AF65-F5344CB8AC3E}">
        <p14:creationId xmlns:p14="http://schemas.microsoft.com/office/powerpoint/2010/main" val="1803817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3" name="TextBox 42">
            <a:extLst>
              <a:ext uri="{FF2B5EF4-FFF2-40B4-BE49-F238E27FC236}">
                <a16:creationId xmlns:a16="http://schemas.microsoft.com/office/drawing/2014/main" id="{F7CC4872-6B22-4943-B484-203DEA74C667}"/>
              </a:ext>
            </a:extLst>
          </p:cNvPr>
          <p:cNvSpPr txBox="1"/>
          <p:nvPr/>
        </p:nvSpPr>
        <p:spPr>
          <a:xfrm>
            <a:off x="225083" y="225083"/>
            <a:ext cx="137160" cy="1005840"/>
          </a:xfrm>
          <a:prstGeom prst="rect">
            <a:avLst/>
          </a:prstGeom>
          <a:solidFill>
            <a:srgbClr val="2A5A86"/>
          </a:solidFill>
        </p:spPr>
        <p:txBody>
          <a:bodyPr wrap="square" rtlCol="0">
            <a:spAutoFit/>
          </a:bodyPr>
          <a:lstStyle/>
          <a:p>
            <a:endParaRPr lang="en-US"/>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Querying the DBMS</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38554"/>
          </a:xfrm>
          <a:prstGeom prst="rect">
            <a:avLst/>
          </a:prstGeom>
          <a:noFill/>
        </p:spPr>
        <p:txBody>
          <a:bodyPr wrap="square" rtlCol="0">
            <a:spAutoFit/>
          </a:bodyPr>
          <a:lstStyle/>
          <a:p>
            <a:r>
              <a:rPr lang="en-US" sz="1600">
                <a:solidFill>
                  <a:schemeClr val="tx1">
                    <a:lumMod val="65000"/>
                    <a:lumOff val="35000"/>
                  </a:schemeClr>
                </a:solidFill>
                <a:latin typeface="Malgun Gothic" charset="-127"/>
                <a:ea typeface="Malgun Gothic" charset="-127"/>
                <a:cs typeface="Malgun Gothic" charset="-127"/>
              </a:rPr>
              <a:t>Business inferences from our database </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TextBox 36">
            <a:extLst>
              <a:ext uri="{FF2B5EF4-FFF2-40B4-BE49-F238E27FC236}">
                <a16:creationId xmlns:a16="http://schemas.microsoft.com/office/drawing/2014/main" id="{6B3D2E33-3A9C-4A18-9AB9-DECFB3E0E6F7}"/>
              </a:ext>
            </a:extLst>
          </p:cNvPr>
          <p:cNvSpPr txBox="1"/>
          <p:nvPr/>
        </p:nvSpPr>
        <p:spPr>
          <a:xfrm>
            <a:off x="5559130" y="1225494"/>
            <a:ext cx="1268342" cy="338554"/>
          </a:xfrm>
          <a:prstGeom prst="rect">
            <a:avLst/>
          </a:prstGeom>
          <a:solidFill>
            <a:srgbClr val="2A5A86"/>
          </a:solidFill>
        </p:spPr>
        <p:txBody>
          <a:bodyPr wrap="square" rtlCol="0">
            <a:spAutoFit/>
          </a:bodyPr>
          <a:lstStyle/>
          <a:p>
            <a:pPr algn="ctr"/>
            <a:r>
              <a:rPr lang="en-US" sz="1600" b="1">
                <a:solidFill>
                  <a:schemeClr val="bg1"/>
                </a:solidFill>
                <a:latin typeface="Malgun Gothic" panose="020B0503020000020004" pitchFamily="34" charset="-127"/>
                <a:ea typeface="Malgun Gothic" panose="020B0503020000020004" pitchFamily="34" charset="-127"/>
              </a:rPr>
              <a:t>Query</a:t>
            </a:r>
          </a:p>
        </p:txBody>
      </p:sp>
      <p:sp>
        <p:nvSpPr>
          <p:cNvPr id="17" name="Rectangle: Rounded Corners 16">
            <a:extLst>
              <a:ext uri="{FF2B5EF4-FFF2-40B4-BE49-F238E27FC236}">
                <a16:creationId xmlns:a16="http://schemas.microsoft.com/office/drawing/2014/main" id="{138DF9EB-162B-4732-9E5E-E8CF4C6DCE93}"/>
              </a:ext>
            </a:extLst>
          </p:cNvPr>
          <p:cNvSpPr/>
          <p:nvPr/>
        </p:nvSpPr>
        <p:spPr>
          <a:xfrm>
            <a:off x="362243" y="5634541"/>
            <a:ext cx="11662117" cy="11191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AACC245-C8FA-41E7-90C4-200A90E71AF7}"/>
              </a:ext>
            </a:extLst>
          </p:cNvPr>
          <p:cNvSpPr txBox="1"/>
          <p:nvPr/>
        </p:nvSpPr>
        <p:spPr>
          <a:xfrm>
            <a:off x="518475" y="5994444"/>
            <a:ext cx="11662117" cy="615553"/>
          </a:xfrm>
          <a:prstGeom prst="rect">
            <a:avLst/>
          </a:prstGeom>
          <a:noFill/>
        </p:spPr>
        <p:txBody>
          <a:bodyPr wrap="square" rtlCol="0">
            <a:spAutoFit/>
          </a:bodyPr>
          <a:lstStyle/>
          <a:p>
            <a:pPr algn="ctr"/>
            <a:r>
              <a:rPr lang="en-US" sz="1700" b="0" i="0">
                <a:solidFill>
                  <a:srgbClr val="000000"/>
                </a:solidFill>
                <a:effectLst/>
                <a:latin typeface="Malgun Gothic" panose="020B0503020000020004" pitchFamily="34" charset="-127"/>
                <a:ea typeface="Malgun Gothic" panose="020B0503020000020004" pitchFamily="34" charset="-127"/>
              </a:rPr>
              <a:t>Data-privacy is paramount for any institution holding public database. In such case, this query will help the manager to delete every detail of a particular user, who opts for so, provided they have cleared all their fines. </a:t>
            </a:r>
            <a:endParaRPr lang="en-US" sz="1700" b="1" i="1">
              <a:solidFill>
                <a:srgbClr val="2A5A86"/>
              </a:solidFill>
              <a:latin typeface="Malgun Gothic" panose="020B0503020000020004" pitchFamily="34" charset="-127"/>
              <a:ea typeface="Malgun Gothic" panose="020B0503020000020004" pitchFamily="34" charset="-127"/>
            </a:endParaRPr>
          </a:p>
        </p:txBody>
      </p:sp>
      <p:sp>
        <p:nvSpPr>
          <p:cNvPr id="20" name="TextBox 19">
            <a:extLst>
              <a:ext uri="{FF2B5EF4-FFF2-40B4-BE49-F238E27FC236}">
                <a16:creationId xmlns:a16="http://schemas.microsoft.com/office/drawing/2014/main" id="{D621119C-A409-43E1-8298-BC48734D39DA}"/>
              </a:ext>
            </a:extLst>
          </p:cNvPr>
          <p:cNvSpPr txBox="1"/>
          <p:nvPr/>
        </p:nvSpPr>
        <p:spPr>
          <a:xfrm>
            <a:off x="7820741" y="232485"/>
            <a:ext cx="4168372" cy="824917"/>
          </a:xfrm>
          <a:prstGeom prst="rect">
            <a:avLst/>
          </a:prstGeom>
          <a:noFill/>
          <a:ln w="38100">
            <a:solidFill>
              <a:srgbClr val="2A5A86"/>
            </a:solidFill>
          </a:ln>
        </p:spPr>
        <p:txBody>
          <a:bodyPr wrap="square" rtlCol="0">
            <a:spAutoFit/>
          </a:bodyPr>
          <a:lstStyle/>
          <a:p>
            <a:pPr algn="ctr"/>
            <a:r>
              <a:rPr lang="en-US" b="1">
                <a:solidFill>
                  <a:srgbClr val="2A5A86"/>
                </a:solidFill>
                <a:latin typeface="Malgun Gothic" panose="020B0503020000020004" pitchFamily="34" charset="-127"/>
                <a:ea typeface="Malgun Gothic" panose="020B0503020000020004" pitchFamily="34" charset="-127"/>
              </a:rPr>
              <a:t>Query Objective: </a:t>
            </a:r>
            <a:r>
              <a:rPr lang="en-US" sz="1400">
                <a:solidFill>
                  <a:srgbClr val="7F7F7F"/>
                </a:solidFill>
                <a:latin typeface="Malgun Gothic" panose="020B0503020000020004" pitchFamily="34" charset="-127"/>
                <a:ea typeface="Malgun Gothic" panose="020B0503020000020004" pitchFamily="34" charset="-127"/>
              </a:rPr>
              <a:t>delete query to delete the details of a user whenever he/she opts for so (provided there are no unpaid fines)</a:t>
            </a:r>
            <a:endParaRPr lang="en-US">
              <a:solidFill>
                <a:srgbClr val="7F7F7F"/>
              </a:solidFill>
              <a:latin typeface="Malgun Gothic" panose="020B0503020000020004" pitchFamily="34" charset="-127"/>
              <a:ea typeface="Malgun Gothic" panose="020B0503020000020004" pitchFamily="34" charset="-127"/>
            </a:endParaRPr>
          </a:p>
        </p:txBody>
      </p:sp>
      <p:pic>
        <p:nvPicPr>
          <p:cNvPr id="24578" name="Picture 2" descr="Graphical user interface, text, application, email&#10;&#10;Description automatically generated">
            <a:extLst>
              <a:ext uri="{FF2B5EF4-FFF2-40B4-BE49-F238E27FC236}">
                <a16:creationId xmlns:a16="http://schemas.microsoft.com/office/drawing/2014/main" id="{AFC81252-0D87-471F-A27A-C01FB5407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24" y="1959443"/>
            <a:ext cx="590550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Graphical user interface, text, application, email&#10;&#10;Description automatically generated">
            <a:extLst>
              <a:ext uri="{FF2B5EF4-FFF2-40B4-BE49-F238E27FC236}">
                <a16:creationId xmlns:a16="http://schemas.microsoft.com/office/drawing/2014/main" id="{7CFB207C-1B46-4924-B5AE-CB90B262F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913" y="1953737"/>
            <a:ext cx="5025858" cy="27813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4F9562A0-4B62-4C1B-8644-71F8B6BF570B}"/>
              </a:ext>
            </a:extLst>
          </p:cNvPr>
          <p:cNvPicPr>
            <a:picLocks noChangeAspect="1"/>
          </p:cNvPicPr>
          <p:nvPr/>
        </p:nvPicPr>
        <p:blipFill>
          <a:blip r:embed="rId4"/>
          <a:stretch>
            <a:fillRect/>
          </a:stretch>
        </p:blipFill>
        <p:spPr>
          <a:xfrm>
            <a:off x="4440015" y="5390289"/>
            <a:ext cx="3103133" cy="499915"/>
          </a:xfrm>
          <a:prstGeom prst="rect">
            <a:avLst/>
          </a:prstGeom>
        </p:spPr>
      </p:pic>
    </p:spTree>
    <p:extLst>
      <p:ext uri="{BB962C8B-B14F-4D97-AF65-F5344CB8AC3E}">
        <p14:creationId xmlns:p14="http://schemas.microsoft.com/office/powerpoint/2010/main" val="2677492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D6C130C-709D-468E-A6AD-C7C2D7F7EAE4}"/>
              </a:ext>
            </a:extLst>
          </p:cNvPr>
          <p:cNvSpPr/>
          <p:nvPr/>
        </p:nvSpPr>
        <p:spPr>
          <a:xfrm>
            <a:off x="0" y="0"/>
            <a:ext cx="12192000" cy="6858000"/>
          </a:xfrm>
          <a:prstGeom prst="rect">
            <a:avLst/>
          </a:prstGeom>
          <a:solidFill>
            <a:srgbClr val="345A82"/>
          </a:solidFill>
          <a:ln>
            <a:solidFill>
              <a:srgbClr val="345A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4FF2F5D-B433-45B4-893B-B4B28157A353}"/>
              </a:ext>
            </a:extLst>
          </p:cNvPr>
          <p:cNvSpPr txBox="1"/>
          <p:nvPr/>
        </p:nvSpPr>
        <p:spPr>
          <a:xfrm>
            <a:off x="264819" y="5178898"/>
            <a:ext cx="7350297" cy="1323439"/>
          </a:xfrm>
          <a:prstGeom prst="rect">
            <a:avLst/>
          </a:prstGeom>
          <a:noFill/>
        </p:spPr>
        <p:txBody>
          <a:bodyPr wrap="square" rtlCol="0">
            <a:spAutoFit/>
          </a:bodyPr>
          <a:lstStyle/>
          <a:p>
            <a:r>
              <a:rPr lang="en-US" sz="8000" b="1" cap="small" spc="25">
                <a:solidFill>
                  <a:schemeClr val="bg1"/>
                </a:solidFill>
                <a:latin typeface="Malgun Gothic" panose="020B0503020000020004" pitchFamily="34" charset="-127"/>
                <a:ea typeface="Malgun Gothic" panose="020B0503020000020004" pitchFamily="34" charset="-127"/>
                <a:cs typeface="Arial" panose="020B0604020202020204" pitchFamily="34" charset="0"/>
              </a:rPr>
              <a:t>Thank You</a:t>
            </a:r>
            <a:r>
              <a:rPr lang="en-US" sz="8000" b="1">
                <a:solidFill>
                  <a:srgbClr val="FFFFFF"/>
                </a:solidFill>
                <a:latin typeface="Malgun Gothic" panose="020B0503020000020004" pitchFamily="34" charset="-127"/>
                <a:ea typeface="Malgun Gothic" panose="020B0503020000020004" pitchFamily="34" charset="-127"/>
              </a:rPr>
              <a:t>!</a:t>
            </a:r>
          </a:p>
        </p:txBody>
      </p:sp>
    </p:spTree>
    <p:extLst>
      <p:ext uri="{BB962C8B-B14F-4D97-AF65-F5344CB8AC3E}">
        <p14:creationId xmlns:p14="http://schemas.microsoft.com/office/powerpoint/2010/main" val="3266475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11768976"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Project Map</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11436040" cy="307777"/>
          </a:xfrm>
          <a:prstGeom prst="rect">
            <a:avLst/>
          </a:prstGeom>
          <a:noFill/>
        </p:spPr>
        <p:txBody>
          <a:bodyPr wrap="square" rtlCol="0">
            <a:spAutoFit/>
          </a:bodyPr>
          <a:lstStyle/>
          <a:p>
            <a:r>
              <a:rPr lang="en-US" sz="1400">
                <a:solidFill>
                  <a:schemeClr val="tx1">
                    <a:lumMod val="65000"/>
                    <a:lumOff val="35000"/>
                  </a:schemeClr>
                </a:solidFill>
                <a:latin typeface="Malgun Gothic" panose="020B0503020000020004" pitchFamily="34" charset="-127"/>
                <a:ea typeface="Malgun Gothic" panose="020B0503020000020004" pitchFamily="34" charset="-127"/>
              </a:rPr>
              <a:t>Seattle Public Library – DBMS Course Project</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40" name="TextBox 39">
            <a:extLst>
              <a:ext uri="{FF2B5EF4-FFF2-40B4-BE49-F238E27FC236}">
                <a16:creationId xmlns:a16="http://schemas.microsoft.com/office/drawing/2014/main" id="{95261DA5-6074-4B6A-9D0D-56C16579E35C}"/>
              </a:ext>
            </a:extLst>
          </p:cNvPr>
          <p:cNvSpPr txBox="1"/>
          <p:nvPr/>
        </p:nvSpPr>
        <p:spPr>
          <a:xfrm>
            <a:off x="4237172" y="1373159"/>
            <a:ext cx="8029932" cy="461665"/>
          </a:xfrm>
          <a:prstGeom prst="rect">
            <a:avLst/>
          </a:prstGeom>
          <a:noFill/>
        </p:spPr>
        <p:txBody>
          <a:bodyPr wrap="square" rtlCol="0">
            <a:spAutoFit/>
          </a:bodyPr>
          <a:lstStyle/>
          <a:p>
            <a:r>
              <a:rPr lang="en-US" sz="2000" b="1">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Business Problem –</a:t>
            </a:r>
            <a:r>
              <a:rPr lang="en-US" sz="2400" b="1">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 </a:t>
            </a:r>
            <a:r>
              <a:rPr lang="en-US" sz="1600">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defining business objectives for the project</a:t>
            </a:r>
            <a:endParaRPr lang="en-US" sz="2400">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endParaRPr>
          </a:p>
        </p:txBody>
      </p:sp>
      <p:sp>
        <p:nvSpPr>
          <p:cNvPr id="59" name="Oval 58">
            <a:extLst>
              <a:ext uri="{FF2B5EF4-FFF2-40B4-BE49-F238E27FC236}">
                <a16:creationId xmlns:a16="http://schemas.microsoft.com/office/drawing/2014/main" id="{E8D2E864-8F87-4C38-BB1D-DB4DA2AA57C4}"/>
              </a:ext>
            </a:extLst>
          </p:cNvPr>
          <p:cNvSpPr/>
          <p:nvPr/>
        </p:nvSpPr>
        <p:spPr>
          <a:xfrm>
            <a:off x="3454575" y="1330339"/>
            <a:ext cx="592048" cy="547344"/>
          </a:xfrm>
          <a:prstGeom prst="ellipse">
            <a:avLst/>
          </a:prstGeom>
          <a:solidFill>
            <a:srgbClr val="2A5A86"/>
          </a:solidFill>
          <a:ln>
            <a:solidFill>
              <a:srgbClr val="2A5A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algun Gothic" panose="020B0503020000020004" pitchFamily="34" charset="-127"/>
                <a:ea typeface="Malgun Gothic" panose="020B0503020000020004" pitchFamily="34" charset="-127"/>
                <a:cs typeface="Malgun Gothic" charset="-127"/>
              </a:rPr>
              <a:t>1</a:t>
            </a:r>
          </a:p>
        </p:txBody>
      </p:sp>
      <p:sp>
        <p:nvSpPr>
          <p:cNvPr id="62" name="Oval 61">
            <a:extLst>
              <a:ext uri="{FF2B5EF4-FFF2-40B4-BE49-F238E27FC236}">
                <a16:creationId xmlns:a16="http://schemas.microsoft.com/office/drawing/2014/main" id="{5F135245-5459-46A5-B746-0E1F8B37D83B}"/>
              </a:ext>
            </a:extLst>
          </p:cNvPr>
          <p:cNvSpPr/>
          <p:nvPr/>
        </p:nvSpPr>
        <p:spPr>
          <a:xfrm>
            <a:off x="3473470" y="2240939"/>
            <a:ext cx="592047" cy="573025"/>
          </a:xfrm>
          <a:prstGeom prst="ellipse">
            <a:avLst/>
          </a:prstGeom>
          <a:solidFill>
            <a:srgbClr val="2A5A86"/>
          </a:solidFill>
          <a:ln>
            <a:solidFill>
              <a:srgbClr val="2A5A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algun Gothic" panose="020B0503020000020004" pitchFamily="34" charset="-127"/>
                <a:ea typeface="Malgun Gothic" panose="020B0503020000020004" pitchFamily="34" charset="-127"/>
                <a:cs typeface="Malgun Gothic" charset="-127"/>
              </a:rPr>
              <a:t>2</a:t>
            </a:r>
          </a:p>
        </p:txBody>
      </p:sp>
      <p:sp>
        <p:nvSpPr>
          <p:cNvPr id="64" name="TextBox 63">
            <a:extLst>
              <a:ext uri="{FF2B5EF4-FFF2-40B4-BE49-F238E27FC236}">
                <a16:creationId xmlns:a16="http://schemas.microsoft.com/office/drawing/2014/main" id="{CDFCB039-0E13-4335-A354-2DE285176B06}"/>
              </a:ext>
            </a:extLst>
          </p:cNvPr>
          <p:cNvSpPr txBox="1"/>
          <p:nvPr/>
        </p:nvSpPr>
        <p:spPr>
          <a:xfrm>
            <a:off x="4297845" y="2296618"/>
            <a:ext cx="6786268" cy="400110"/>
          </a:xfrm>
          <a:prstGeom prst="rect">
            <a:avLst/>
          </a:prstGeom>
          <a:noFill/>
        </p:spPr>
        <p:txBody>
          <a:bodyPr wrap="square" rtlCol="0">
            <a:spAutoFit/>
          </a:bodyPr>
          <a:lstStyle/>
          <a:p>
            <a:r>
              <a:rPr lang="en-US" sz="2000" b="1">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Conceptual Design – </a:t>
            </a:r>
            <a:r>
              <a:rPr lang="en-US" sz="1600">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developing ER diagram for the problem</a:t>
            </a:r>
          </a:p>
        </p:txBody>
      </p:sp>
      <p:sp>
        <p:nvSpPr>
          <p:cNvPr id="65" name="Oval 64">
            <a:extLst>
              <a:ext uri="{FF2B5EF4-FFF2-40B4-BE49-F238E27FC236}">
                <a16:creationId xmlns:a16="http://schemas.microsoft.com/office/drawing/2014/main" id="{136BDB7E-0C41-4308-9DF0-40FBCFEE305D}"/>
              </a:ext>
            </a:extLst>
          </p:cNvPr>
          <p:cNvSpPr/>
          <p:nvPr/>
        </p:nvSpPr>
        <p:spPr>
          <a:xfrm>
            <a:off x="3456118" y="3185323"/>
            <a:ext cx="625213" cy="573025"/>
          </a:xfrm>
          <a:prstGeom prst="ellipse">
            <a:avLst/>
          </a:prstGeom>
          <a:solidFill>
            <a:srgbClr val="C589DD"/>
          </a:solidFill>
          <a:ln>
            <a:solidFill>
              <a:srgbClr val="C589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algun Gothic" panose="020B0503020000020004" pitchFamily="34" charset="-127"/>
                <a:ea typeface="Malgun Gothic" panose="020B0503020000020004" pitchFamily="34" charset="-127"/>
                <a:cs typeface="Malgun Gothic" charset="-127"/>
              </a:rPr>
              <a:t>3</a:t>
            </a:r>
          </a:p>
        </p:txBody>
      </p:sp>
      <p:sp>
        <p:nvSpPr>
          <p:cNvPr id="66" name="Oval 65">
            <a:extLst>
              <a:ext uri="{FF2B5EF4-FFF2-40B4-BE49-F238E27FC236}">
                <a16:creationId xmlns:a16="http://schemas.microsoft.com/office/drawing/2014/main" id="{3820BEE4-7C76-4BEA-9F4F-5F61DF7F9395}"/>
              </a:ext>
            </a:extLst>
          </p:cNvPr>
          <p:cNvSpPr/>
          <p:nvPr/>
        </p:nvSpPr>
        <p:spPr>
          <a:xfrm>
            <a:off x="3456118" y="4137484"/>
            <a:ext cx="625213" cy="600181"/>
          </a:xfrm>
          <a:prstGeom prst="ellipse">
            <a:avLst/>
          </a:prstGeom>
          <a:solidFill>
            <a:srgbClr val="C589DD"/>
          </a:solidFill>
          <a:ln>
            <a:solidFill>
              <a:srgbClr val="C589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algun Gothic" panose="020B0503020000020004" pitchFamily="34" charset="-127"/>
                <a:ea typeface="Malgun Gothic" panose="020B0503020000020004" pitchFamily="34" charset="-127"/>
                <a:cs typeface="Malgun Gothic" charset="-127"/>
              </a:rPr>
              <a:t>4</a:t>
            </a:r>
          </a:p>
        </p:txBody>
      </p:sp>
      <p:sp>
        <p:nvSpPr>
          <p:cNvPr id="37" name="TextBox 36">
            <a:extLst>
              <a:ext uri="{FF2B5EF4-FFF2-40B4-BE49-F238E27FC236}">
                <a16:creationId xmlns:a16="http://schemas.microsoft.com/office/drawing/2014/main" id="{D038D6C4-3EC3-4AA8-B8A1-F3B4EBFE6AF3}"/>
              </a:ext>
            </a:extLst>
          </p:cNvPr>
          <p:cNvSpPr txBox="1"/>
          <p:nvPr/>
        </p:nvSpPr>
        <p:spPr>
          <a:xfrm>
            <a:off x="4296302" y="3271780"/>
            <a:ext cx="6786268" cy="400110"/>
          </a:xfrm>
          <a:prstGeom prst="rect">
            <a:avLst/>
          </a:prstGeom>
          <a:noFill/>
        </p:spPr>
        <p:txBody>
          <a:bodyPr wrap="square" rtlCol="0">
            <a:spAutoFit/>
          </a:bodyPr>
          <a:lstStyle/>
          <a:p>
            <a:r>
              <a:rPr lang="en-US" sz="2000" b="1">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Logical Design – </a:t>
            </a:r>
            <a:r>
              <a:rPr lang="en-US" sz="1600">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developing relational schema from ERD</a:t>
            </a:r>
          </a:p>
        </p:txBody>
      </p:sp>
      <p:sp>
        <p:nvSpPr>
          <p:cNvPr id="47" name="TextBox 46">
            <a:extLst>
              <a:ext uri="{FF2B5EF4-FFF2-40B4-BE49-F238E27FC236}">
                <a16:creationId xmlns:a16="http://schemas.microsoft.com/office/drawing/2014/main" id="{4C1FE3E4-19D4-4754-8C03-3BB45F56BEBE}"/>
              </a:ext>
            </a:extLst>
          </p:cNvPr>
          <p:cNvSpPr txBox="1"/>
          <p:nvPr/>
        </p:nvSpPr>
        <p:spPr>
          <a:xfrm>
            <a:off x="4297843" y="4237519"/>
            <a:ext cx="7804287" cy="400110"/>
          </a:xfrm>
          <a:prstGeom prst="rect">
            <a:avLst/>
          </a:prstGeom>
          <a:noFill/>
        </p:spPr>
        <p:txBody>
          <a:bodyPr wrap="square" rtlCol="0">
            <a:spAutoFit/>
          </a:bodyPr>
          <a:lstStyle/>
          <a:p>
            <a:r>
              <a:rPr lang="en-US" sz="2000" b="1">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Normalization – </a:t>
            </a:r>
            <a:r>
              <a:rPr lang="en-US" sz="1600">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ensuring logical design is in 4NF before SQL modeling </a:t>
            </a:r>
          </a:p>
        </p:txBody>
      </p:sp>
      <p:sp>
        <p:nvSpPr>
          <p:cNvPr id="48" name="Oval 47">
            <a:extLst>
              <a:ext uri="{FF2B5EF4-FFF2-40B4-BE49-F238E27FC236}">
                <a16:creationId xmlns:a16="http://schemas.microsoft.com/office/drawing/2014/main" id="{5EF63BBE-891D-41D2-B13C-E010B773C004}"/>
              </a:ext>
            </a:extLst>
          </p:cNvPr>
          <p:cNvSpPr/>
          <p:nvPr/>
        </p:nvSpPr>
        <p:spPr>
          <a:xfrm>
            <a:off x="3454575" y="5104668"/>
            <a:ext cx="625213" cy="573025"/>
          </a:xfrm>
          <a:prstGeom prst="ellipse">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algun Gothic" panose="020B0503020000020004" pitchFamily="34" charset="-127"/>
                <a:ea typeface="Malgun Gothic" panose="020B0503020000020004" pitchFamily="34" charset="-127"/>
                <a:cs typeface="Malgun Gothic" charset="-127"/>
              </a:rPr>
              <a:t>5</a:t>
            </a:r>
          </a:p>
        </p:txBody>
      </p:sp>
      <p:sp>
        <p:nvSpPr>
          <p:cNvPr id="49" name="Oval 48">
            <a:extLst>
              <a:ext uri="{FF2B5EF4-FFF2-40B4-BE49-F238E27FC236}">
                <a16:creationId xmlns:a16="http://schemas.microsoft.com/office/drawing/2014/main" id="{7C1EB909-4441-40A1-9885-1728CA87D643}"/>
              </a:ext>
            </a:extLst>
          </p:cNvPr>
          <p:cNvSpPr/>
          <p:nvPr/>
        </p:nvSpPr>
        <p:spPr>
          <a:xfrm>
            <a:off x="3456118" y="6056829"/>
            <a:ext cx="625213" cy="600181"/>
          </a:xfrm>
          <a:prstGeom prst="ellipse">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Malgun Gothic" panose="020B0503020000020004" pitchFamily="34" charset="-127"/>
                <a:ea typeface="Malgun Gothic" panose="020B0503020000020004" pitchFamily="34" charset="-127"/>
                <a:cs typeface="Malgun Gothic" charset="-127"/>
              </a:rPr>
              <a:t>6</a:t>
            </a:r>
          </a:p>
        </p:txBody>
      </p:sp>
      <p:sp>
        <p:nvSpPr>
          <p:cNvPr id="50" name="TextBox 49">
            <a:extLst>
              <a:ext uri="{FF2B5EF4-FFF2-40B4-BE49-F238E27FC236}">
                <a16:creationId xmlns:a16="http://schemas.microsoft.com/office/drawing/2014/main" id="{57D5B58C-982C-4531-9F05-A87BC498AC28}"/>
              </a:ext>
            </a:extLst>
          </p:cNvPr>
          <p:cNvSpPr txBox="1"/>
          <p:nvPr/>
        </p:nvSpPr>
        <p:spPr>
          <a:xfrm>
            <a:off x="4296302" y="5191125"/>
            <a:ext cx="6786268" cy="400110"/>
          </a:xfrm>
          <a:prstGeom prst="rect">
            <a:avLst/>
          </a:prstGeom>
          <a:noFill/>
        </p:spPr>
        <p:txBody>
          <a:bodyPr wrap="square" rtlCol="0">
            <a:spAutoFit/>
          </a:bodyPr>
          <a:lstStyle/>
          <a:p>
            <a:r>
              <a:rPr lang="en-US" sz="2000" b="1">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Implementing Database – </a:t>
            </a:r>
            <a:r>
              <a:rPr lang="en-US" sz="1600">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creating database in SQL</a:t>
            </a:r>
          </a:p>
        </p:txBody>
      </p:sp>
      <p:sp>
        <p:nvSpPr>
          <p:cNvPr id="51" name="TextBox 50">
            <a:extLst>
              <a:ext uri="{FF2B5EF4-FFF2-40B4-BE49-F238E27FC236}">
                <a16:creationId xmlns:a16="http://schemas.microsoft.com/office/drawing/2014/main" id="{BFA3ABED-37CB-4143-95C5-0E6168BCEF26}"/>
              </a:ext>
            </a:extLst>
          </p:cNvPr>
          <p:cNvSpPr txBox="1"/>
          <p:nvPr/>
        </p:nvSpPr>
        <p:spPr>
          <a:xfrm>
            <a:off x="4297843" y="6156864"/>
            <a:ext cx="7804287" cy="400110"/>
          </a:xfrm>
          <a:prstGeom prst="rect">
            <a:avLst/>
          </a:prstGeom>
          <a:noFill/>
        </p:spPr>
        <p:txBody>
          <a:bodyPr wrap="square" rtlCol="0">
            <a:spAutoFit/>
          </a:bodyPr>
          <a:lstStyle/>
          <a:p>
            <a:r>
              <a:rPr lang="en-US" sz="2000" b="1">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Querying Database – </a:t>
            </a:r>
            <a:r>
              <a:rPr lang="en-US" sz="1600">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developing queries to meet our business objectives</a:t>
            </a:r>
          </a:p>
        </p:txBody>
      </p:sp>
      <p:sp>
        <p:nvSpPr>
          <p:cNvPr id="4" name="Rectangle 3">
            <a:extLst>
              <a:ext uri="{FF2B5EF4-FFF2-40B4-BE49-F238E27FC236}">
                <a16:creationId xmlns:a16="http://schemas.microsoft.com/office/drawing/2014/main" id="{141B523B-3FEB-4F55-8E5E-ADC2A4CEBA10}"/>
              </a:ext>
            </a:extLst>
          </p:cNvPr>
          <p:cNvSpPr/>
          <p:nvPr/>
        </p:nvSpPr>
        <p:spPr>
          <a:xfrm>
            <a:off x="362243" y="1373159"/>
            <a:ext cx="2651458" cy="5183815"/>
          </a:xfrm>
          <a:prstGeom prst="rect">
            <a:avLst/>
          </a:prstGeom>
          <a:solidFill>
            <a:srgbClr val="2A5A86"/>
          </a:solidFill>
          <a:ln>
            <a:solidFill>
              <a:srgbClr val="2A5A86"/>
            </a:solid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US" sz="4000" b="1" cap="small" spc="25">
                <a:solidFill>
                  <a:schemeClr val="bg1"/>
                </a:solidFill>
                <a:latin typeface="Malgun Gothic" panose="020B0503020000020004" pitchFamily="34" charset="-127"/>
                <a:ea typeface="Malgun Gothic" panose="020B0503020000020004" pitchFamily="34" charset="-127"/>
                <a:cs typeface="Arial" panose="020B0604020202020204" pitchFamily="34" charset="0"/>
              </a:rPr>
              <a:t>AGENDA</a:t>
            </a:r>
            <a:endParaRPr lang="en-US" sz="4000">
              <a:latin typeface="Malgun Gothic" panose="020B0503020000020004" pitchFamily="34" charset="-127"/>
              <a:ea typeface="Malgun Gothic" panose="020B0503020000020004" pitchFamily="34" charset="-127"/>
            </a:endParaRPr>
          </a:p>
        </p:txBody>
      </p:sp>
      <p:pic>
        <p:nvPicPr>
          <p:cNvPr id="53" name="Picture 2">
            <a:extLst>
              <a:ext uri="{FF2B5EF4-FFF2-40B4-BE49-F238E27FC236}">
                <a16:creationId xmlns:a16="http://schemas.microsoft.com/office/drawing/2014/main" id="{09A50EBE-E5A0-4C3B-8159-AA0AE761D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0209" y="140674"/>
            <a:ext cx="2309391" cy="52322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1523B8E-36AE-4237-A403-1B1179171824}"/>
              </a:ext>
            </a:extLst>
          </p:cNvPr>
          <p:cNvSpPr txBox="1"/>
          <p:nvPr/>
        </p:nvSpPr>
        <p:spPr>
          <a:xfrm>
            <a:off x="225083" y="225083"/>
            <a:ext cx="137160" cy="1005840"/>
          </a:xfrm>
          <a:prstGeom prst="rect">
            <a:avLst/>
          </a:prstGeom>
          <a:solidFill>
            <a:srgbClr val="345A82"/>
          </a:solidFill>
        </p:spPr>
        <p:txBody>
          <a:bodyPr wrap="square" rtlCol="0">
            <a:spAutoFit/>
          </a:bodyPr>
          <a:lstStyle/>
          <a:p>
            <a:endParaRPr lang="en-US"/>
          </a:p>
        </p:txBody>
      </p:sp>
    </p:spTree>
    <p:extLst>
      <p:ext uri="{BB962C8B-B14F-4D97-AF65-F5344CB8AC3E}">
        <p14:creationId xmlns:p14="http://schemas.microsoft.com/office/powerpoint/2010/main" val="3901504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4" name="Rectangle 23">
            <a:extLst>
              <a:ext uri="{FF2B5EF4-FFF2-40B4-BE49-F238E27FC236}">
                <a16:creationId xmlns:a16="http://schemas.microsoft.com/office/drawing/2014/main" id="{BB50395E-EC01-45AA-A03A-A6DDC7CD4FF4}"/>
              </a:ext>
            </a:extLst>
          </p:cNvPr>
          <p:cNvSpPr/>
          <p:nvPr/>
        </p:nvSpPr>
        <p:spPr>
          <a:xfrm>
            <a:off x="1633338" y="-861264"/>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6508128" cy="523220"/>
          </a:xfrm>
          <a:prstGeom prst="rect">
            <a:avLst/>
          </a:prstGeom>
          <a:noFill/>
        </p:spPr>
        <p:txBody>
          <a:bodyPr wrap="square" rtlCol="0">
            <a:spAutoFit/>
          </a:bodyPr>
          <a:lstStyle/>
          <a:p>
            <a:r>
              <a:rPr lang="en-US" sz="2800" b="1">
                <a:solidFill>
                  <a:srgbClr val="345A82"/>
                </a:solidFill>
                <a:latin typeface="Malgun Gothic" panose="020B0503020000020004" pitchFamily="34" charset="-127"/>
                <a:ea typeface="Malgun Gothic" panose="020B0503020000020004" pitchFamily="34" charset="-127"/>
              </a:rPr>
              <a:t>Business Problem</a:t>
            </a:r>
          </a:p>
        </p:txBody>
      </p:sp>
      <p:sp>
        <p:nvSpPr>
          <p:cNvPr id="46" name="TextBox 45">
            <a:extLst>
              <a:ext uri="{FF2B5EF4-FFF2-40B4-BE49-F238E27FC236}">
                <a16:creationId xmlns:a16="http://schemas.microsoft.com/office/drawing/2014/main" id="{216DA7D6-37DD-974F-B8D8-69C9104CA4F6}"/>
              </a:ext>
            </a:extLst>
          </p:cNvPr>
          <p:cNvSpPr txBox="1"/>
          <p:nvPr/>
        </p:nvSpPr>
        <p:spPr>
          <a:xfrm>
            <a:off x="451160" y="663895"/>
            <a:ext cx="6099662" cy="523220"/>
          </a:xfrm>
          <a:prstGeom prst="rect">
            <a:avLst/>
          </a:prstGeom>
          <a:noFill/>
        </p:spPr>
        <p:txBody>
          <a:bodyPr wrap="square" rtlCol="0">
            <a:spAutoFit/>
          </a:bodyPr>
          <a:lstStyle/>
          <a:p>
            <a:r>
              <a:rPr lang="en-US" sz="1400">
                <a:solidFill>
                  <a:schemeClr val="tx1">
                    <a:lumMod val="65000"/>
                    <a:lumOff val="35000"/>
                  </a:schemeClr>
                </a:solidFill>
                <a:latin typeface="Malgun Gothic" panose="020B0503020000020004" pitchFamily="34" charset="-127"/>
                <a:ea typeface="Malgun Gothic" panose="020B0503020000020004" pitchFamily="34" charset="-127"/>
              </a:rPr>
              <a:t>Our project aims to model crucial attributes of a very complex DBMS deployed by most libraries</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grpSp>
        <p:nvGrpSpPr>
          <p:cNvPr id="127" name="Group 126">
            <a:extLst>
              <a:ext uri="{FF2B5EF4-FFF2-40B4-BE49-F238E27FC236}">
                <a16:creationId xmlns:a16="http://schemas.microsoft.com/office/drawing/2014/main" id="{56D551FA-5749-5A4D-A5FA-778EA298EB74}"/>
              </a:ext>
            </a:extLst>
          </p:cNvPr>
          <p:cNvGrpSpPr/>
          <p:nvPr/>
        </p:nvGrpSpPr>
        <p:grpSpPr>
          <a:xfrm rot="16200000">
            <a:off x="6539238" y="2096435"/>
            <a:ext cx="655390" cy="368167"/>
            <a:chOff x="862013" y="2847975"/>
            <a:chExt cx="430213" cy="242888"/>
          </a:xfrm>
        </p:grpSpPr>
        <p:sp>
          <p:nvSpPr>
            <p:cNvPr id="128" name="Freeform 127">
              <a:extLst>
                <a:ext uri="{FF2B5EF4-FFF2-40B4-BE49-F238E27FC236}">
                  <a16:creationId xmlns:a16="http://schemas.microsoft.com/office/drawing/2014/main" id="{2AA26A9E-A68E-FF48-9550-8FA1D29295C1}"/>
                </a:ext>
              </a:extLst>
            </p:cNvPr>
            <p:cNvSpPr>
              <a:spLocks noEditPoints="1"/>
            </p:cNvSpPr>
            <p:nvPr/>
          </p:nvSpPr>
          <p:spPr bwMode="auto">
            <a:xfrm>
              <a:off x="957263" y="2847975"/>
              <a:ext cx="334963" cy="242888"/>
            </a:xfrm>
            <a:custGeom>
              <a:avLst/>
              <a:gdLst>
                <a:gd name="T0" fmla="*/ 191 w 197"/>
                <a:gd name="T1" fmla="*/ 72 h 143"/>
                <a:gd name="T2" fmla="*/ 184 w 197"/>
                <a:gd name="T3" fmla="*/ 72 h 143"/>
                <a:gd name="T4" fmla="*/ 172 w 197"/>
                <a:gd name="T5" fmla="*/ 43 h 143"/>
                <a:gd name="T6" fmla="*/ 157 w 197"/>
                <a:gd name="T7" fmla="*/ 31 h 143"/>
                <a:gd name="T8" fmla="*/ 126 w 197"/>
                <a:gd name="T9" fmla="*/ 31 h 143"/>
                <a:gd name="T10" fmla="*/ 126 w 197"/>
                <a:gd name="T11" fmla="*/ 2 h 143"/>
                <a:gd name="T12" fmla="*/ 123 w 197"/>
                <a:gd name="T13" fmla="*/ 0 h 143"/>
                <a:gd name="T14" fmla="*/ 2 w 197"/>
                <a:gd name="T15" fmla="*/ 0 h 143"/>
                <a:gd name="T16" fmla="*/ 0 w 197"/>
                <a:gd name="T17" fmla="*/ 2 h 143"/>
                <a:gd name="T18" fmla="*/ 0 w 197"/>
                <a:gd name="T19" fmla="*/ 122 h 143"/>
                <a:gd name="T20" fmla="*/ 2 w 197"/>
                <a:gd name="T21" fmla="*/ 125 h 143"/>
                <a:gd name="T22" fmla="*/ 19 w 197"/>
                <a:gd name="T23" fmla="*/ 125 h 143"/>
                <a:gd name="T24" fmla="*/ 39 w 197"/>
                <a:gd name="T25" fmla="*/ 143 h 143"/>
                <a:gd name="T26" fmla="*/ 60 w 197"/>
                <a:gd name="T27" fmla="*/ 125 h 143"/>
                <a:gd name="T28" fmla="*/ 138 w 197"/>
                <a:gd name="T29" fmla="*/ 125 h 143"/>
                <a:gd name="T30" fmla="*/ 159 w 197"/>
                <a:gd name="T31" fmla="*/ 143 h 143"/>
                <a:gd name="T32" fmla="*/ 180 w 197"/>
                <a:gd name="T33" fmla="*/ 125 h 143"/>
                <a:gd name="T34" fmla="*/ 191 w 197"/>
                <a:gd name="T35" fmla="*/ 125 h 143"/>
                <a:gd name="T36" fmla="*/ 197 w 197"/>
                <a:gd name="T37" fmla="*/ 119 h 143"/>
                <a:gd name="T38" fmla="*/ 197 w 197"/>
                <a:gd name="T39" fmla="*/ 78 h 143"/>
                <a:gd name="T40" fmla="*/ 191 w 197"/>
                <a:gd name="T41" fmla="*/ 72 h 143"/>
                <a:gd name="T42" fmla="*/ 157 w 197"/>
                <a:gd name="T43" fmla="*/ 36 h 143"/>
                <a:gd name="T44" fmla="*/ 168 w 197"/>
                <a:gd name="T45" fmla="*/ 44 h 143"/>
                <a:gd name="T46" fmla="*/ 179 w 197"/>
                <a:gd name="T47" fmla="*/ 72 h 143"/>
                <a:gd name="T48" fmla="*/ 126 w 197"/>
                <a:gd name="T49" fmla="*/ 72 h 143"/>
                <a:gd name="T50" fmla="*/ 126 w 197"/>
                <a:gd name="T51" fmla="*/ 36 h 143"/>
                <a:gd name="T52" fmla="*/ 157 w 197"/>
                <a:gd name="T53" fmla="*/ 36 h 143"/>
                <a:gd name="T54" fmla="*/ 4 w 197"/>
                <a:gd name="T55" fmla="*/ 4 h 143"/>
                <a:gd name="T56" fmla="*/ 121 w 197"/>
                <a:gd name="T57" fmla="*/ 4 h 143"/>
                <a:gd name="T58" fmla="*/ 121 w 197"/>
                <a:gd name="T59" fmla="*/ 120 h 143"/>
                <a:gd name="T60" fmla="*/ 60 w 197"/>
                <a:gd name="T61" fmla="*/ 120 h 143"/>
                <a:gd name="T62" fmla="*/ 39 w 197"/>
                <a:gd name="T63" fmla="*/ 101 h 143"/>
                <a:gd name="T64" fmla="*/ 19 w 197"/>
                <a:gd name="T65" fmla="*/ 120 h 143"/>
                <a:gd name="T66" fmla="*/ 4 w 197"/>
                <a:gd name="T67" fmla="*/ 120 h 143"/>
                <a:gd name="T68" fmla="*/ 4 w 197"/>
                <a:gd name="T69" fmla="*/ 4 h 143"/>
                <a:gd name="T70" fmla="*/ 39 w 197"/>
                <a:gd name="T71" fmla="*/ 139 h 143"/>
                <a:gd name="T72" fmla="*/ 23 w 197"/>
                <a:gd name="T73" fmla="*/ 122 h 143"/>
                <a:gd name="T74" fmla="*/ 39 w 197"/>
                <a:gd name="T75" fmla="*/ 106 h 143"/>
                <a:gd name="T76" fmla="*/ 56 w 197"/>
                <a:gd name="T77" fmla="*/ 122 h 143"/>
                <a:gd name="T78" fmla="*/ 39 w 197"/>
                <a:gd name="T79" fmla="*/ 139 h 143"/>
                <a:gd name="T80" fmla="*/ 159 w 197"/>
                <a:gd name="T81" fmla="*/ 139 h 143"/>
                <a:gd name="T82" fmla="*/ 142 w 197"/>
                <a:gd name="T83" fmla="*/ 122 h 143"/>
                <a:gd name="T84" fmla="*/ 159 w 197"/>
                <a:gd name="T85" fmla="*/ 106 h 143"/>
                <a:gd name="T86" fmla="*/ 175 w 197"/>
                <a:gd name="T87" fmla="*/ 122 h 143"/>
                <a:gd name="T88" fmla="*/ 175 w 197"/>
                <a:gd name="T89" fmla="*/ 122 h 143"/>
                <a:gd name="T90" fmla="*/ 175 w 197"/>
                <a:gd name="T91" fmla="*/ 123 h 143"/>
                <a:gd name="T92" fmla="*/ 159 w 197"/>
                <a:gd name="T93" fmla="*/ 139 h 143"/>
                <a:gd name="T94" fmla="*/ 193 w 197"/>
                <a:gd name="T95" fmla="*/ 119 h 143"/>
                <a:gd name="T96" fmla="*/ 191 w 197"/>
                <a:gd name="T97" fmla="*/ 120 h 143"/>
                <a:gd name="T98" fmla="*/ 180 w 197"/>
                <a:gd name="T99" fmla="*/ 120 h 143"/>
                <a:gd name="T100" fmla="*/ 159 w 197"/>
                <a:gd name="T101" fmla="*/ 101 h 143"/>
                <a:gd name="T102" fmla="*/ 138 w 197"/>
                <a:gd name="T103" fmla="*/ 120 h 143"/>
                <a:gd name="T104" fmla="*/ 126 w 197"/>
                <a:gd name="T105" fmla="*/ 120 h 143"/>
                <a:gd name="T106" fmla="*/ 126 w 197"/>
                <a:gd name="T107" fmla="*/ 77 h 143"/>
                <a:gd name="T108" fmla="*/ 191 w 197"/>
                <a:gd name="T109" fmla="*/ 77 h 143"/>
                <a:gd name="T110" fmla="*/ 193 w 197"/>
                <a:gd name="T111" fmla="*/ 78 h 143"/>
                <a:gd name="T112" fmla="*/ 193 w 197"/>
                <a:gd name="T113" fmla="*/ 11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7" h="143">
                  <a:moveTo>
                    <a:pt x="191" y="72"/>
                  </a:moveTo>
                  <a:cubicBezTo>
                    <a:pt x="184" y="72"/>
                    <a:pt x="184" y="72"/>
                    <a:pt x="184" y="72"/>
                  </a:cubicBezTo>
                  <a:cubicBezTo>
                    <a:pt x="181" y="65"/>
                    <a:pt x="172" y="43"/>
                    <a:pt x="172" y="43"/>
                  </a:cubicBezTo>
                  <a:cubicBezTo>
                    <a:pt x="169" y="36"/>
                    <a:pt x="163" y="31"/>
                    <a:pt x="157" y="31"/>
                  </a:cubicBezTo>
                  <a:cubicBezTo>
                    <a:pt x="126" y="31"/>
                    <a:pt x="126" y="31"/>
                    <a:pt x="126" y="31"/>
                  </a:cubicBezTo>
                  <a:cubicBezTo>
                    <a:pt x="126" y="2"/>
                    <a:pt x="126" y="2"/>
                    <a:pt x="126" y="2"/>
                  </a:cubicBezTo>
                  <a:cubicBezTo>
                    <a:pt x="126" y="1"/>
                    <a:pt x="125" y="0"/>
                    <a:pt x="123" y="0"/>
                  </a:cubicBezTo>
                  <a:cubicBezTo>
                    <a:pt x="2" y="0"/>
                    <a:pt x="2" y="0"/>
                    <a:pt x="2" y="0"/>
                  </a:cubicBezTo>
                  <a:cubicBezTo>
                    <a:pt x="1" y="0"/>
                    <a:pt x="0" y="1"/>
                    <a:pt x="0" y="2"/>
                  </a:cubicBezTo>
                  <a:cubicBezTo>
                    <a:pt x="0" y="122"/>
                    <a:pt x="0" y="122"/>
                    <a:pt x="0" y="122"/>
                  </a:cubicBezTo>
                  <a:cubicBezTo>
                    <a:pt x="0" y="123"/>
                    <a:pt x="1" y="125"/>
                    <a:pt x="2" y="125"/>
                  </a:cubicBezTo>
                  <a:cubicBezTo>
                    <a:pt x="19" y="125"/>
                    <a:pt x="19" y="125"/>
                    <a:pt x="19" y="125"/>
                  </a:cubicBezTo>
                  <a:cubicBezTo>
                    <a:pt x="20" y="135"/>
                    <a:pt x="29" y="143"/>
                    <a:pt x="39" y="143"/>
                  </a:cubicBezTo>
                  <a:cubicBezTo>
                    <a:pt x="50" y="143"/>
                    <a:pt x="59" y="135"/>
                    <a:pt x="60" y="125"/>
                  </a:cubicBezTo>
                  <a:cubicBezTo>
                    <a:pt x="138" y="125"/>
                    <a:pt x="138" y="125"/>
                    <a:pt x="138" y="125"/>
                  </a:cubicBezTo>
                  <a:cubicBezTo>
                    <a:pt x="139" y="135"/>
                    <a:pt x="148" y="143"/>
                    <a:pt x="159" y="143"/>
                  </a:cubicBezTo>
                  <a:cubicBezTo>
                    <a:pt x="170" y="143"/>
                    <a:pt x="178" y="135"/>
                    <a:pt x="180" y="125"/>
                  </a:cubicBezTo>
                  <a:cubicBezTo>
                    <a:pt x="191" y="125"/>
                    <a:pt x="191" y="125"/>
                    <a:pt x="191" y="125"/>
                  </a:cubicBezTo>
                  <a:cubicBezTo>
                    <a:pt x="195" y="125"/>
                    <a:pt x="197" y="122"/>
                    <a:pt x="197" y="119"/>
                  </a:cubicBezTo>
                  <a:cubicBezTo>
                    <a:pt x="197" y="78"/>
                    <a:pt x="197" y="78"/>
                    <a:pt x="197" y="78"/>
                  </a:cubicBezTo>
                  <a:cubicBezTo>
                    <a:pt x="197" y="75"/>
                    <a:pt x="195" y="72"/>
                    <a:pt x="191" y="72"/>
                  </a:cubicBezTo>
                  <a:close/>
                  <a:moveTo>
                    <a:pt x="157" y="36"/>
                  </a:moveTo>
                  <a:cubicBezTo>
                    <a:pt x="161" y="36"/>
                    <a:pt x="166" y="40"/>
                    <a:pt x="168" y="44"/>
                  </a:cubicBezTo>
                  <a:cubicBezTo>
                    <a:pt x="168" y="45"/>
                    <a:pt x="175" y="64"/>
                    <a:pt x="179" y="72"/>
                  </a:cubicBezTo>
                  <a:cubicBezTo>
                    <a:pt x="126" y="72"/>
                    <a:pt x="126" y="72"/>
                    <a:pt x="126" y="72"/>
                  </a:cubicBezTo>
                  <a:cubicBezTo>
                    <a:pt x="126" y="36"/>
                    <a:pt x="126" y="36"/>
                    <a:pt x="126" y="36"/>
                  </a:cubicBezTo>
                  <a:lnTo>
                    <a:pt x="157" y="36"/>
                  </a:lnTo>
                  <a:close/>
                  <a:moveTo>
                    <a:pt x="4" y="4"/>
                  </a:moveTo>
                  <a:cubicBezTo>
                    <a:pt x="121" y="4"/>
                    <a:pt x="121" y="4"/>
                    <a:pt x="121" y="4"/>
                  </a:cubicBezTo>
                  <a:cubicBezTo>
                    <a:pt x="121" y="120"/>
                    <a:pt x="121" y="120"/>
                    <a:pt x="121" y="120"/>
                  </a:cubicBezTo>
                  <a:cubicBezTo>
                    <a:pt x="60" y="120"/>
                    <a:pt x="60" y="120"/>
                    <a:pt x="60" y="120"/>
                  </a:cubicBezTo>
                  <a:cubicBezTo>
                    <a:pt x="59" y="109"/>
                    <a:pt x="50" y="101"/>
                    <a:pt x="39" y="101"/>
                  </a:cubicBezTo>
                  <a:cubicBezTo>
                    <a:pt x="29" y="101"/>
                    <a:pt x="20" y="109"/>
                    <a:pt x="19" y="120"/>
                  </a:cubicBezTo>
                  <a:cubicBezTo>
                    <a:pt x="4" y="120"/>
                    <a:pt x="4" y="120"/>
                    <a:pt x="4" y="120"/>
                  </a:cubicBezTo>
                  <a:lnTo>
                    <a:pt x="4" y="4"/>
                  </a:lnTo>
                  <a:close/>
                  <a:moveTo>
                    <a:pt x="39" y="139"/>
                  </a:moveTo>
                  <a:cubicBezTo>
                    <a:pt x="30" y="139"/>
                    <a:pt x="23" y="131"/>
                    <a:pt x="23" y="122"/>
                  </a:cubicBezTo>
                  <a:cubicBezTo>
                    <a:pt x="23" y="113"/>
                    <a:pt x="30" y="106"/>
                    <a:pt x="39" y="106"/>
                  </a:cubicBezTo>
                  <a:cubicBezTo>
                    <a:pt x="48" y="106"/>
                    <a:pt x="56" y="113"/>
                    <a:pt x="56" y="122"/>
                  </a:cubicBezTo>
                  <a:cubicBezTo>
                    <a:pt x="56" y="131"/>
                    <a:pt x="48" y="139"/>
                    <a:pt x="39" y="139"/>
                  </a:cubicBezTo>
                  <a:close/>
                  <a:moveTo>
                    <a:pt x="159" y="139"/>
                  </a:moveTo>
                  <a:cubicBezTo>
                    <a:pt x="150" y="139"/>
                    <a:pt x="142" y="131"/>
                    <a:pt x="142" y="122"/>
                  </a:cubicBezTo>
                  <a:cubicBezTo>
                    <a:pt x="142" y="113"/>
                    <a:pt x="150" y="106"/>
                    <a:pt x="159" y="106"/>
                  </a:cubicBezTo>
                  <a:cubicBezTo>
                    <a:pt x="168" y="106"/>
                    <a:pt x="175" y="113"/>
                    <a:pt x="175" y="122"/>
                  </a:cubicBezTo>
                  <a:cubicBezTo>
                    <a:pt x="175" y="122"/>
                    <a:pt x="175" y="122"/>
                    <a:pt x="175" y="122"/>
                  </a:cubicBezTo>
                  <a:cubicBezTo>
                    <a:pt x="175" y="122"/>
                    <a:pt x="175" y="122"/>
                    <a:pt x="175" y="123"/>
                  </a:cubicBezTo>
                  <a:cubicBezTo>
                    <a:pt x="175" y="131"/>
                    <a:pt x="168" y="139"/>
                    <a:pt x="159" y="139"/>
                  </a:cubicBezTo>
                  <a:close/>
                  <a:moveTo>
                    <a:pt x="193" y="119"/>
                  </a:moveTo>
                  <a:cubicBezTo>
                    <a:pt x="193" y="119"/>
                    <a:pt x="192" y="120"/>
                    <a:pt x="191" y="120"/>
                  </a:cubicBezTo>
                  <a:cubicBezTo>
                    <a:pt x="180" y="120"/>
                    <a:pt x="180" y="120"/>
                    <a:pt x="180" y="120"/>
                  </a:cubicBezTo>
                  <a:cubicBezTo>
                    <a:pt x="178" y="109"/>
                    <a:pt x="170" y="101"/>
                    <a:pt x="159" y="101"/>
                  </a:cubicBezTo>
                  <a:cubicBezTo>
                    <a:pt x="148" y="101"/>
                    <a:pt x="139" y="109"/>
                    <a:pt x="138" y="120"/>
                  </a:cubicBezTo>
                  <a:cubicBezTo>
                    <a:pt x="126" y="120"/>
                    <a:pt x="126" y="120"/>
                    <a:pt x="126" y="120"/>
                  </a:cubicBezTo>
                  <a:cubicBezTo>
                    <a:pt x="126" y="77"/>
                    <a:pt x="126" y="77"/>
                    <a:pt x="126" y="77"/>
                  </a:cubicBezTo>
                  <a:cubicBezTo>
                    <a:pt x="191" y="77"/>
                    <a:pt x="191" y="77"/>
                    <a:pt x="191" y="77"/>
                  </a:cubicBezTo>
                  <a:cubicBezTo>
                    <a:pt x="192" y="77"/>
                    <a:pt x="193" y="77"/>
                    <a:pt x="193" y="78"/>
                  </a:cubicBezTo>
                  <a:lnTo>
                    <a:pt x="193"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Malgun Gothic" panose="020B0503020000020004" pitchFamily="34" charset="-127"/>
                <a:ea typeface="Malgun Gothic" panose="020B0503020000020004" pitchFamily="34" charset="-127"/>
              </a:endParaRPr>
            </a:p>
          </p:txBody>
        </p:sp>
        <p:sp>
          <p:nvSpPr>
            <p:cNvPr id="129" name="Freeform 128">
              <a:extLst>
                <a:ext uri="{FF2B5EF4-FFF2-40B4-BE49-F238E27FC236}">
                  <a16:creationId xmlns:a16="http://schemas.microsoft.com/office/drawing/2014/main" id="{CBE64C1F-4D49-C141-A2B8-6938D7204536}"/>
                </a:ext>
              </a:extLst>
            </p:cNvPr>
            <p:cNvSpPr>
              <a:spLocks/>
            </p:cNvSpPr>
            <p:nvPr/>
          </p:nvSpPr>
          <p:spPr bwMode="auto">
            <a:xfrm>
              <a:off x="862013" y="2847975"/>
              <a:ext cx="76200" cy="7938"/>
            </a:xfrm>
            <a:custGeom>
              <a:avLst/>
              <a:gdLst>
                <a:gd name="T0" fmla="*/ 42 w 45"/>
                <a:gd name="T1" fmla="*/ 0 h 4"/>
                <a:gd name="T2" fmla="*/ 3 w 45"/>
                <a:gd name="T3" fmla="*/ 0 h 4"/>
                <a:gd name="T4" fmla="*/ 0 w 45"/>
                <a:gd name="T5" fmla="*/ 2 h 4"/>
                <a:gd name="T6" fmla="*/ 3 w 45"/>
                <a:gd name="T7" fmla="*/ 4 h 4"/>
                <a:gd name="T8" fmla="*/ 42 w 45"/>
                <a:gd name="T9" fmla="*/ 4 h 4"/>
                <a:gd name="T10" fmla="*/ 45 w 45"/>
                <a:gd name="T11" fmla="*/ 2 h 4"/>
                <a:gd name="T12" fmla="*/ 42 w 4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5" h="4">
                  <a:moveTo>
                    <a:pt x="42" y="0"/>
                  </a:moveTo>
                  <a:cubicBezTo>
                    <a:pt x="3" y="0"/>
                    <a:pt x="3" y="0"/>
                    <a:pt x="3" y="0"/>
                  </a:cubicBezTo>
                  <a:cubicBezTo>
                    <a:pt x="1" y="0"/>
                    <a:pt x="0" y="1"/>
                    <a:pt x="0" y="2"/>
                  </a:cubicBezTo>
                  <a:cubicBezTo>
                    <a:pt x="0" y="3"/>
                    <a:pt x="1" y="4"/>
                    <a:pt x="3" y="4"/>
                  </a:cubicBezTo>
                  <a:cubicBezTo>
                    <a:pt x="42" y="4"/>
                    <a:pt x="42" y="4"/>
                    <a:pt x="42" y="4"/>
                  </a:cubicBezTo>
                  <a:cubicBezTo>
                    <a:pt x="44" y="4"/>
                    <a:pt x="45" y="3"/>
                    <a:pt x="45" y="2"/>
                  </a:cubicBezTo>
                  <a:cubicBezTo>
                    <a:pt x="45" y="1"/>
                    <a:pt x="44"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Malgun Gothic" panose="020B0503020000020004" pitchFamily="34" charset="-127"/>
                <a:ea typeface="Malgun Gothic" panose="020B0503020000020004" pitchFamily="34" charset="-127"/>
              </a:endParaRPr>
            </a:p>
          </p:txBody>
        </p:sp>
        <p:sp>
          <p:nvSpPr>
            <p:cNvPr id="130" name="Freeform 129">
              <a:extLst>
                <a:ext uri="{FF2B5EF4-FFF2-40B4-BE49-F238E27FC236}">
                  <a16:creationId xmlns:a16="http://schemas.microsoft.com/office/drawing/2014/main" id="{8A562F70-78ED-1648-8C62-4832CE63ECC9}"/>
                </a:ext>
              </a:extLst>
            </p:cNvPr>
            <p:cNvSpPr>
              <a:spLocks/>
            </p:cNvSpPr>
            <p:nvPr/>
          </p:nvSpPr>
          <p:spPr bwMode="auto">
            <a:xfrm>
              <a:off x="877888" y="2886075"/>
              <a:ext cx="60325" cy="6350"/>
            </a:xfrm>
            <a:custGeom>
              <a:avLst/>
              <a:gdLst>
                <a:gd name="T0" fmla="*/ 32 w 35"/>
                <a:gd name="T1" fmla="*/ 0 h 4"/>
                <a:gd name="T2" fmla="*/ 2 w 35"/>
                <a:gd name="T3" fmla="*/ 0 h 4"/>
                <a:gd name="T4" fmla="*/ 0 w 35"/>
                <a:gd name="T5" fmla="*/ 2 h 4"/>
                <a:gd name="T6" fmla="*/ 2 w 35"/>
                <a:gd name="T7" fmla="*/ 4 h 4"/>
                <a:gd name="T8" fmla="*/ 32 w 35"/>
                <a:gd name="T9" fmla="*/ 4 h 4"/>
                <a:gd name="T10" fmla="*/ 35 w 35"/>
                <a:gd name="T11" fmla="*/ 2 h 4"/>
                <a:gd name="T12" fmla="*/ 32 w 3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5" h="4">
                  <a:moveTo>
                    <a:pt x="32" y="0"/>
                  </a:moveTo>
                  <a:cubicBezTo>
                    <a:pt x="2" y="0"/>
                    <a:pt x="2" y="0"/>
                    <a:pt x="2" y="0"/>
                  </a:cubicBezTo>
                  <a:cubicBezTo>
                    <a:pt x="1" y="0"/>
                    <a:pt x="0" y="1"/>
                    <a:pt x="0" y="2"/>
                  </a:cubicBezTo>
                  <a:cubicBezTo>
                    <a:pt x="0" y="3"/>
                    <a:pt x="1" y="4"/>
                    <a:pt x="2" y="4"/>
                  </a:cubicBezTo>
                  <a:cubicBezTo>
                    <a:pt x="32" y="4"/>
                    <a:pt x="32" y="4"/>
                    <a:pt x="32" y="4"/>
                  </a:cubicBezTo>
                  <a:cubicBezTo>
                    <a:pt x="34" y="4"/>
                    <a:pt x="35" y="3"/>
                    <a:pt x="35" y="2"/>
                  </a:cubicBezTo>
                  <a:cubicBezTo>
                    <a:pt x="35" y="1"/>
                    <a:pt x="34" y="0"/>
                    <a:pt x="3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Malgun Gothic" panose="020B0503020000020004" pitchFamily="34" charset="-127"/>
                <a:ea typeface="Malgun Gothic" panose="020B0503020000020004" pitchFamily="34" charset="-127"/>
              </a:endParaRPr>
            </a:p>
          </p:txBody>
        </p:sp>
        <p:sp>
          <p:nvSpPr>
            <p:cNvPr id="131" name="Freeform 130">
              <a:extLst>
                <a:ext uri="{FF2B5EF4-FFF2-40B4-BE49-F238E27FC236}">
                  <a16:creationId xmlns:a16="http://schemas.microsoft.com/office/drawing/2014/main" id="{971AC540-B25E-B744-9294-9700B205B64F}"/>
                </a:ext>
              </a:extLst>
            </p:cNvPr>
            <p:cNvSpPr>
              <a:spLocks/>
            </p:cNvSpPr>
            <p:nvPr/>
          </p:nvSpPr>
          <p:spPr bwMode="auto">
            <a:xfrm>
              <a:off x="895350" y="2922588"/>
              <a:ext cx="42863" cy="9525"/>
            </a:xfrm>
            <a:custGeom>
              <a:avLst/>
              <a:gdLst>
                <a:gd name="T0" fmla="*/ 22 w 25"/>
                <a:gd name="T1" fmla="*/ 0 h 5"/>
                <a:gd name="T2" fmla="*/ 2 w 25"/>
                <a:gd name="T3" fmla="*/ 0 h 5"/>
                <a:gd name="T4" fmla="*/ 0 w 25"/>
                <a:gd name="T5" fmla="*/ 2 h 5"/>
                <a:gd name="T6" fmla="*/ 2 w 25"/>
                <a:gd name="T7" fmla="*/ 5 h 5"/>
                <a:gd name="T8" fmla="*/ 22 w 25"/>
                <a:gd name="T9" fmla="*/ 5 h 5"/>
                <a:gd name="T10" fmla="*/ 25 w 25"/>
                <a:gd name="T11" fmla="*/ 2 h 5"/>
                <a:gd name="T12" fmla="*/ 22 w 2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5" h="5">
                  <a:moveTo>
                    <a:pt x="22" y="0"/>
                  </a:moveTo>
                  <a:cubicBezTo>
                    <a:pt x="2" y="0"/>
                    <a:pt x="2" y="0"/>
                    <a:pt x="2" y="0"/>
                  </a:cubicBezTo>
                  <a:cubicBezTo>
                    <a:pt x="1" y="0"/>
                    <a:pt x="0" y="1"/>
                    <a:pt x="0" y="2"/>
                  </a:cubicBezTo>
                  <a:cubicBezTo>
                    <a:pt x="0" y="3"/>
                    <a:pt x="1" y="5"/>
                    <a:pt x="2" y="5"/>
                  </a:cubicBezTo>
                  <a:cubicBezTo>
                    <a:pt x="22" y="5"/>
                    <a:pt x="22" y="5"/>
                    <a:pt x="22" y="5"/>
                  </a:cubicBezTo>
                  <a:cubicBezTo>
                    <a:pt x="24" y="5"/>
                    <a:pt x="25" y="3"/>
                    <a:pt x="25" y="2"/>
                  </a:cubicBezTo>
                  <a:cubicBezTo>
                    <a:pt x="25" y="1"/>
                    <a:pt x="2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latin typeface="Malgun Gothic" panose="020B0503020000020004" pitchFamily="34" charset="-127"/>
                <a:ea typeface="Malgun Gothic" panose="020B0503020000020004" pitchFamily="34" charset="-127"/>
              </a:endParaRPr>
            </a:p>
          </p:txBody>
        </p:sp>
      </p:grpSp>
      <p:sp>
        <p:nvSpPr>
          <p:cNvPr id="171" name="TextBox 170">
            <a:extLst>
              <a:ext uri="{FF2B5EF4-FFF2-40B4-BE49-F238E27FC236}">
                <a16:creationId xmlns:a16="http://schemas.microsoft.com/office/drawing/2014/main" id="{793CE98F-7497-2349-BF2B-96E15961F0D7}"/>
              </a:ext>
            </a:extLst>
          </p:cNvPr>
          <p:cNvSpPr txBox="1"/>
          <p:nvPr/>
        </p:nvSpPr>
        <p:spPr>
          <a:xfrm>
            <a:off x="267765" y="3249861"/>
            <a:ext cx="2216203" cy="707886"/>
          </a:xfrm>
          <a:prstGeom prst="rect">
            <a:avLst/>
          </a:prstGeom>
          <a:noFill/>
        </p:spPr>
        <p:txBody>
          <a:bodyPr wrap="square" rtlCol="0">
            <a:spAutoFit/>
          </a:bodyPr>
          <a:lstStyle/>
          <a:p>
            <a:pPr algn="ctr"/>
            <a:r>
              <a:rPr lang="en-US" sz="1600" b="1">
                <a:solidFill>
                  <a:srgbClr val="345A82"/>
                </a:solidFill>
                <a:latin typeface="Malgun Gothic" panose="020B0503020000020004" pitchFamily="34" charset="-127"/>
                <a:ea typeface="Malgun Gothic" panose="020B0503020000020004" pitchFamily="34" charset="-127"/>
              </a:rPr>
              <a:t>Library User –</a:t>
            </a:r>
            <a:endParaRPr lang="en-US" sz="1200" b="1">
              <a:solidFill>
                <a:srgbClr val="787877"/>
              </a:solidFill>
              <a:latin typeface="Malgun Gothic" panose="020B0503020000020004" pitchFamily="34" charset="-127"/>
              <a:ea typeface="Malgun Gothic" panose="020B0503020000020004" pitchFamily="34" charset="-127"/>
            </a:endParaRPr>
          </a:p>
          <a:p>
            <a:pPr algn="ctr"/>
            <a:r>
              <a:rPr lang="en-US" sz="1200">
                <a:solidFill>
                  <a:srgbClr val="787877"/>
                </a:solidFill>
                <a:latin typeface="Malgun Gothic" panose="020B0503020000020004" pitchFamily="34" charset="-127"/>
                <a:ea typeface="Malgun Gothic" panose="020B0503020000020004" pitchFamily="34" charset="-127"/>
              </a:rPr>
              <a:t>individual having a personal account in the DBMS</a:t>
            </a:r>
            <a:endParaRPr lang="en-US" sz="1600">
              <a:solidFill>
                <a:srgbClr val="787877"/>
              </a:solidFill>
              <a:latin typeface="Malgun Gothic" panose="020B0503020000020004" pitchFamily="34" charset="-127"/>
              <a:ea typeface="Malgun Gothic" panose="020B0503020000020004" pitchFamily="34" charset="-127"/>
            </a:endParaRPr>
          </a:p>
        </p:txBody>
      </p:sp>
      <p:cxnSp>
        <p:nvCxnSpPr>
          <p:cNvPr id="8" name="Straight Connector 7">
            <a:extLst>
              <a:ext uri="{FF2B5EF4-FFF2-40B4-BE49-F238E27FC236}">
                <a16:creationId xmlns:a16="http://schemas.microsoft.com/office/drawing/2014/main" id="{01CFA184-3DD6-4A7F-B02E-64A91396E493}"/>
              </a:ext>
            </a:extLst>
          </p:cNvPr>
          <p:cNvCxnSpPr/>
          <p:nvPr/>
        </p:nvCxnSpPr>
        <p:spPr>
          <a:xfrm>
            <a:off x="243547" y="2578161"/>
            <a:ext cx="11721321"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E91AF2C-D353-49C7-99FF-80E2F7D8A7B9}"/>
              </a:ext>
            </a:extLst>
          </p:cNvPr>
          <p:cNvSpPr/>
          <p:nvPr/>
        </p:nvSpPr>
        <p:spPr>
          <a:xfrm>
            <a:off x="860725" y="2131430"/>
            <a:ext cx="1000905" cy="972536"/>
          </a:xfrm>
          <a:prstGeom prst="ellipse">
            <a:avLst/>
          </a:prstGeom>
          <a:solidFill>
            <a:srgbClr val="BDBDB8"/>
          </a:solidFill>
          <a:ln>
            <a:solidFill>
              <a:srgbClr val="BDBD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Malgun Gothic" panose="020B0503020000020004" pitchFamily="34" charset="-127"/>
              <a:ea typeface="Malgun Gothic" panose="020B0503020000020004" pitchFamily="34" charset="-127"/>
            </a:endParaRPr>
          </a:p>
        </p:txBody>
      </p:sp>
      <p:sp>
        <p:nvSpPr>
          <p:cNvPr id="74" name="Oval 73">
            <a:extLst>
              <a:ext uri="{FF2B5EF4-FFF2-40B4-BE49-F238E27FC236}">
                <a16:creationId xmlns:a16="http://schemas.microsoft.com/office/drawing/2014/main" id="{CAA492F6-B07A-407E-B672-BDFD9515E109}"/>
              </a:ext>
            </a:extLst>
          </p:cNvPr>
          <p:cNvSpPr/>
          <p:nvPr/>
        </p:nvSpPr>
        <p:spPr>
          <a:xfrm>
            <a:off x="2760413" y="2137293"/>
            <a:ext cx="1000905" cy="972536"/>
          </a:xfrm>
          <a:prstGeom prst="ellipse">
            <a:avLst/>
          </a:prstGeom>
          <a:solidFill>
            <a:srgbClr val="BDBDB8"/>
          </a:solidFill>
          <a:ln>
            <a:solidFill>
              <a:srgbClr val="BDBD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Malgun Gothic" panose="020B0503020000020004" pitchFamily="34" charset="-127"/>
              <a:ea typeface="Malgun Gothic" panose="020B0503020000020004" pitchFamily="34" charset="-127"/>
            </a:endParaRPr>
          </a:p>
        </p:txBody>
      </p:sp>
      <p:sp>
        <p:nvSpPr>
          <p:cNvPr id="75" name="Oval 74">
            <a:extLst>
              <a:ext uri="{FF2B5EF4-FFF2-40B4-BE49-F238E27FC236}">
                <a16:creationId xmlns:a16="http://schemas.microsoft.com/office/drawing/2014/main" id="{A63F66B6-391F-427A-B8FC-F720258445D7}"/>
              </a:ext>
            </a:extLst>
          </p:cNvPr>
          <p:cNvSpPr/>
          <p:nvPr/>
        </p:nvSpPr>
        <p:spPr>
          <a:xfrm>
            <a:off x="4660101" y="2139629"/>
            <a:ext cx="1000905" cy="972536"/>
          </a:xfrm>
          <a:prstGeom prst="ellipse">
            <a:avLst/>
          </a:prstGeom>
          <a:solidFill>
            <a:srgbClr val="BDBDB8"/>
          </a:solidFill>
          <a:ln>
            <a:solidFill>
              <a:srgbClr val="BDBD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Malgun Gothic" panose="020B0503020000020004" pitchFamily="34" charset="-127"/>
              <a:ea typeface="Malgun Gothic" panose="020B0503020000020004" pitchFamily="34" charset="-127"/>
            </a:endParaRPr>
          </a:p>
        </p:txBody>
      </p:sp>
      <p:sp>
        <p:nvSpPr>
          <p:cNvPr id="76" name="Oval 75">
            <a:extLst>
              <a:ext uri="{FF2B5EF4-FFF2-40B4-BE49-F238E27FC236}">
                <a16:creationId xmlns:a16="http://schemas.microsoft.com/office/drawing/2014/main" id="{238DC043-5CA4-4245-8777-B21DA39314B0}"/>
              </a:ext>
            </a:extLst>
          </p:cNvPr>
          <p:cNvSpPr/>
          <p:nvPr/>
        </p:nvSpPr>
        <p:spPr>
          <a:xfrm>
            <a:off x="6561479" y="2139629"/>
            <a:ext cx="1000905" cy="972536"/>
          </a:xfrm>
          <a:prstGeom prst="ellipse">
            <a:avLst/>
          </a:prstGeom>
          <a:solidFill>
            <a:srgbClr val="BDBDB8"/>
          </a:solidFill>
          <a:ln>
            <a:solidFill>
              <a:srgbClr val="BDBD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Malgun Gothic" panose="020B0503020000020004" pitchFamily="34" charset="-127"/>
              <a:ea typeface="Malgun Gothic" panose="020B0503020000020004" pitchFamily="34" charset="-127"/>
            </a:endParaRPr>
          </a:p>
        </p:txBody>
      </p:sp>
      <p:sp>
        <p:nvSpPr>
          <p:cNvPr id="77" name="Oval 76">
            <a:extLst>
              <a:ext uri="{FF2B5EF4-FFF2-40B4-BE49-F238E27FC236}">
                <a16:creationId xmlns:a16="http://schemas.microsoft.com/office/drawing/2014/main" id="{A99C55E2-31AE-4DB0-8910-83C8C441076D}"/>
              </a:ext>
            </a:extLst>
          </p:cNvPr>
          <p:cNvSpPr/>
          <p:nvPr/>
        </p:nvSpPr>
        <p:spPr>
          <a:xfrm>
            <a:off x="8462839" y="2103444"/>
            <a:ext cx="1000905" cy="972536"/>
          </a:xfrm>
          <a:prstGeom prst="ellipse">
            <a:avLst/>
          </a:prstGeom>
          <a:solidFill>
            <a:srgbClr val="BDBDB8"/>
          </a:solidFill>
          <a:ln>
            <a:solidFill>
              <a:srgbClr val="BDBD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Malgun Gothic" panose="020B0503020000020004" pitchFamily="34" charset="-127"/>
              <a:ea typeface="Malgun Gothic" panose="020B0503020000020004" pitchFamily="34" charset="-127"/>
            </a:endParaRPr>
          </a:p>
        </p:txBody>
      </p:sp>
      <p:sp>
        <p:nvSpPr>
          <p:cNvPr id="78" name="Oval 77">
            <a:extLst>
              <a:ext uri="{FF2B5EF4-FFF2-40B4-BE49-F238E27FC236}">
                <a16:creationId xmlns:a16="http://schemas.microsoft.com/office/drawing/2014/main" id="{8EC59667-DA69-4268-8779-0A060EABEF5C}"/>
              </a:ext>
            </a:extLst>
          </p:cNvPr>
          <p:cNvSpPr/>
          <p:nvPr/>
        </p:nvSpPr>
        <p:spPr>
          <a:xfrm>
            <a:off x="10364199" y="2139629"/>
            <a:ext cx="1000905" cy="972536"/>
          </a:xfrm>
          <a:prstGeom prst="ellipse">
            <a:avLst/>
          </a:prstGeom>
          <a:solidFill>
            <a:srgbClr val="BDBDB8"/>
          </a:solidFill>
          <a:ln>
            <a:solidFill>
              <a:srgbClr val="BDBD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Malgun Gothic" panose="020B0503020000020004" pitchFamily="34" charset="-127"/>
              <a:ea typeface="Malgun Gothic" panose="020B0503020000020004" pitchFamily="34" charset="-127"/>
            </a:endParaRPr>
          </a:p>
        </p:txBody>
      </p:sp>
      <p:sp>
        <p:nvSpPr>
          <p:cNvPr id="79" name="TextBox 78">
            <a:extLst>
              <a:ext uri="{FF2B5EF4-FFF2-40B4-BE49-F238E27FC236}">
                <a16:creationId xmlns:a16="http://schemas.microsoft.com/office/drawing/2014/main" id="{12D5EDF9-5B5A-442C-BA9B-34A8FF77D4D3}"/>
              </a:ext>
            </a:extLst>
          </p:cNvPr>
          <p:cNvSpPr txBox="1"/>
          <p:nvPr/>
        </p:nvSpPr>
        <p:spPr>
          <a:xfrm>
            <a:off x="4000890" y="1343722"/>
            <a:ext cx="3884048" cy="369332"/>
          </a:xfrm>
          <a:prstGeom prst="rect">
            <a:avLst/>
          </a:prstGeom>
          <a:solidFill>
            <a:srgbClr val="2A5A86"/>
          </a:solidFill>
        </p:spPr>
        <p:txBody>
          <a:bodyPr wrap="square" rtlCol="0">
            <a:spAutoFit/>
          </a:bodyPr>
          <a:lstStyle/>
          <a:p>
            <a:pPr algn="ctr"/>
            <a:r>
              <a:rPr lang="en-US" b="1">
                <a:solidFill>
                  <a:schemeClr val="bg1"/>
                </a:solidFill>
                <a:latin typeface="Malgun Gothic" panose="020B0503020000020004" pitchFamily="34" charset="-127"/>
                <a:ea typeface="Malgun Gothic" panose="020B0503020000020004" pitchFamily="34" charset="-127"/>
              </a:rPr>
              <a:t>Entities &amp; Relationships </a:t>
            </a:r>
          </a:p>
        </p:txBody>
      </p:sp>
      <p:pic>
        <p:nvPicPr>
          <p:cNvPr id="2050" name="Picture 2" descr="Directory, file, files, archive, document, library, user folder icon -  Download on Iconfinder">
            <a:extLst>
              <a:ext uri="{FF2B5EF4-FFF2-40B4-BE49-F238E27FC236}">
                <a16:creationId xmlns:a16="http://schemas.microsoft.com/office/drawing/2014/main" id="{2B6AAEF4-D962-4987-A9AE-09FE51157769}"/>
              </a:ext>
            </a:extLst>
          </p:cNvPr>
          <p:cNvPicPr>
            <a:picLocks noChangeAspect="1" noChangeArrowheads="1"/>
          </p:cNvPicPr>
          <p:nvPr/>
        </p:nvPicPr>
        <p:blipFill>
          <a:blip r:embed="rId2">
            <a:biLevel thresh="50000"/>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83516" y="2297362"/>
            <a:ext cx="584700" cy="584700"/>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6D77B9F5-5D4F-4D6B-B3EC-ADE77BA68EFF}"/>
              </a:ext>
            </a:extLst>
          </p:cNvPr>
          <p:cNvSpPr txBox="1"/>
          <p:nvPr/>
        </p:nvSpPr>
        <p:spPr>
          <a:xfrm>
            <a:off x="2152763" y="4135208"/>
            <a:ext cx="2216203" cy="707886"/>
          </a:xfrm>
          <a:prstGeom prst="rect">
            <a:avLst/>
          </a:prstGeom>
          <a:noFill/>
        </p:spPr>
        <p:txBody>
          <a:bodyPr wrap="square" rtlCol="0">
            <a:spAutoFit/>
          </a:bodyPr>
          <a:lstStyle/>
          <a:p>
            <a:pPr algn="ctr"/>
            <a:r>
              <a:rPr lang="en-US" sz="1600" b="1">
                <a:solidFill>
                  <a:srgbClr val="345A82"/>
                </a:solidFill>
                <a:latin typeface="Malgun Gothic" panose="020B0503020000020004" pitchFamily="34" charset="-127"/>
                <a:ea typeface="Malgun Gothic" panose="020B0503020000020004" pitchFamily="34" charset="-127"/>
              </a:rPr>
              <a:t>Books –</a:t>
            </a:r>
            <a:r>
              <a:rPr lang="en-US" sz="1600" b="1">
                <a:latin typeface="Malgun Gothic" panose="020B0503020000020004" pitchFamily="34" charset="-127"/>
                <a:ea typeface="Malgun Gothic" panose="020B0503020000020004" pitchFamily="34" charset="-127"/>
              </a:rPr>
              <a:t> </a:t>
            </a:r>
          </a:p>
          <a:p>
            <a:pPr algn="ctr"/>
            <a:r>
              <a:rPr lang="en-US" sz="1200">
                <a:solidFill>
                  <a:srgbClr val="787877"/>
                </a:solidFill>
                <a:latin typeface="Malgun Gothic" panose="020B0503020000020004" pitchFamily="34" charset="-127"/>
                <a:ea typeface="Malgun Gothic" panose="020B0503020000020004" pitchFamily="34" charset="-127"/>
              </a:rPr>
              <a:t>core purpose of Library Users to come to the library</a:t>
            </a:r>
            <a:endParaRPr lang="en-US" sz="1600">
              <a:solidFill>
                <a:srgbClr val="787877"/>
              </a:solidFill>
              <a:latin typeface="Malgun Gothic" panose="020B0503020000020004" pitchFamily="34" charset="-127"/>
              <a:ea typeface="Malgun Gothic" panose="020B0503020000020004" pitchFamily="34" charset="-127"/>
            </a:endParaRPr>
          </a:p>
        </p:txBody>
      </p:sp>
      <p:pic>
        <p:nvPicPr>
          <p:cNvPr id="2052" name="Picture 4" descr="Book, books, education, pile of books, reading, study icon - Download on  Iconfinder">
            <a:extLst>
              <a:ext uri="{FF2B5EF4-FFF2-40B4-BE49-F238E27FC236}">
                <a16:creationId xmlns:a16="http://schemas.microsoft.com/office/drawing/2014/main" id="{F896376B-3E3A-4590-A07D-6C4DB3192DBF}"/>
              </a:ext>
            </a:extLst>
          </p:cNvPr>
          <p:cNvPicPr>
            <a:picLocks noChangeAspect="1" noChangeArrowheads="1"/>
          </p:cNvPicPr>
          <p:nvPr/>
        </p:nvPicPr>
        <p:blipFill>
          <a:blip r:embed="rId4">
            <a:grayscl/>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889998" y="2251392"/>
            <a:ext cx="730997" cy="730997"/>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EACD9721-3805-40B6-B2F8-9323B14EA373}"/>
              </a:ext>
            </a:extLst>
          </p:cNvPr>
          <p:cNvSpPr txBox="1"/>
          <p:nvPr/>
        </p:nvSpPr>
        <p:spPr>
          <a:xfrm>
            <a:off x="4052451" y="3246563"/>
            <a:ext cx="2216203" cy="707886"/>
          </a:xfrm>
          <a:prstGeom prst="rect">
            <a:avLst/>
          </a:prstGeom>
          <a:noFill/>
        </p:spPr>
        <p:txBody>
          <a:bodyPr wrap="square" rtlCol="0">
            <a:spAutoFit/>
          </a:bodyPr>
          <a:lstStyle/>
          <a:p>
            <a:pPr algn="ctr"/>
            <a:r>
              <a:rPr lang="en-US" sz="1600" b="1">
                <a:solidFill>
                  <a:srgbClr val="345A82"/>
                </a:solidFill>
                <a:latin typeface="Malgun Gothic" panose="020B0503020000020004" pitchFamily="34" charset="-127"/>
                <a:ea typeface="Malgun Gothic" panose="020B0503020000020004" pitchFamily="34" charset="-127"/>
              </a:rPr>
              <a:t>Genre –</a:t>
            </a:r>
            <a:r>
              <a:rPr lang="en-US" sz="1600" b="1">
                <a:latin typeface="Malgun Gothic" panose="020B0503020000020004" pitchFamily="34" charset="-127"/>
                <a:ea typeface="Malgun Gothic" panose="020B0503020000020004" pitchFamily="34" charset="-127"/>
              </a:rPr>
              <a:t> </a:t>
            </a:r>
          </a:p>
          <a:p>
            <a:pPr algn="ctr"/>
            <a:r>
              <a:rPr lang="en-US" sz="1200">
                <a:solidFill>
                  <a:srgbClr val="787877"/>
                </a:solidFill>
                <a:latin typeface="Malgun Gothic" panose="020B0503020000020004" pitchFamily="34" charset="-127"/>
                <a:ea typeface="Malgun Gothic" panose="020B0503020000020004" pitchFamily="34" charset="-127"/>
              </a:rPr>
              <a:t>books are further categorized into genres</a:t>
            </a:r>
            <a:endParaRPr lang="en-US" sz="1600">
              <a:solidFill>
                <a:srgbClr val="787877"/>
              </a:solidFill>
              <a:latin typeface="Malgun Gothic" panose="020B0503020000020004" pitchFamily="34" charset="-127"/>
              <a:ea typeface="Malgun Gothic" panose="020B0503020000020004" pitchFamily="34" charset="-127"/>
            </a:endParaRPr>
          </a:p>
        </p:txBody>
      </p:sp>
      <p:sp>
        <p:nvSpPr>
          <p:cNvPr id="83" name="TextBox 82">
            <a:extLst>
              <a:ext uri="{FF2B5EF4-FFF2-40B4-BE49-F238E27FC236}">
                <a16:creationId xmlns:a16="http://schemas.microsoft.com/office/drawing/2014/main" id="{455184A9-63D5-4198-B7CC-15FA02754B20}"/>
              </a:ext>
            </a:extLst>
          </p:cNvPr>
          <p:cNvSpPr txBox="1"/>
          <p:nvPr/>
        </p:nvSpPr>
        <p:spPr>
          <a:xfrm>
            <a:off x="5942914" y="4135208"/>
            <a:ext cx="2216203" cy="707886"/>
          </a:xfrm>
          <a:prstGeom prst="rect">
            <a:avLst/>
          </a:prstGeom>
          <a:noFill/>
        </p:spPr>
        <p:txBody>
          <a:bodyPr wrap="square" rtlCol="0">
            <a:spAutoFit/>
          </a:bodyPr>
          <a:lstStyle/>
          <a:p>
            <a:pPr algn="ctr"/>
            <a:r>
              <a:rPr lang="en-US" sz="1600" b="1">
                <a:solidFill>
                  <a:srgbClr val="345A82"/>
                </a:solidFill>
                <a:latin typeface="Malgun Gothic" panose="020B0503020000020004" pitchFamily="34" charset="-127"/>
                <a:ea typeface="Malgun Gothic" panose="020B0503020000020004" pitchFamily="34" charset="-127"/>
              </a:rPr>
              <a:t>Author –</a:t>
            </a:r>
            <a:r>
              <a:rPr lang="en-US" sz="1600" b="1">
                <a:latin typeface="Malgun Gothic" panose="020B0503020000020004" pitchFamily="34" charset="-127"/>
                <a:ea typeface="Malgun Gothic" panose="020B0503020000020004" pitchFamily="34" charset="-127"/>
              </a:rPr>
              <a:t> </a:t>
            </a:r>
          </a:p>
          <a:p>
            <a:pPr algn="ctr"/>
            <a:r>
              <a:rPr lang="en-US" sz="1200">
                <a:solidFill>
                  <a:srgbClr val="787877"/>
                </a:solidFill>
                <a:latin typeface="Malgun Gothic" panose="020B0503020000020004" pitchFamily="34" charset="-127"/>
                <a:ea typeface="Malgun Gothic" panose="020B0503020000020004" pitchFamily="34" charset="-127"/>
              </a:rPr>
              <a:t>each book is written by one or more authors</a:t>
            </a:r>
            <a:endParaRPr lang="en-US" sz="1600">
              <a:solidFill>
                <a:srgbClr val="787877"/>
              </a:solidFill>
              <a:latin typeface="Malgun Gothic" panose="020B0503020000020004" pitchFamily="34" charset="-127"/>
              <a:ea typeface="Malgun Gothic" panose="020B0503020000020004" pitchFamily="34" charset="-127"/>
            </a:endParaRPr>
          </a:p>
        </p:txBody>
      </p:sp>
      <p:sp>
        <p:nvSpPr>
          <p:cNvPr id="84" name="TextBox 83">
            <a:extLst>
              <a:ext uri="{FF2B5EF4-FFF2-40B4-BE49-F238E27FC236}">
                <a16:creationId xmlns:a16="http://schemas.microsoft.com/office/drawing/2014/main" id="{4BBF2ADD-DC81-4825-84FD-9486F4A28AC5}"/>
              </a:ext>
            </a:extLst>
          </p:cNvPr>
          <p:cNvSpPr txBox="1"/>
          <p:nvPr/>
        </p:nvSpPr>
        <p:spPr>
          <a:xfrm>
            <a:off x="7855189" y="3246563"/>
            <a:ext cx="2216203" cy="707886"/>
          </a:xfrm>
          <a:prstGeom prst="rect">
            <a:avLst/>
          </a:prstGeom>
          <a:noFill/>
        </p:spPr>
        <p:txBody>
          <a:bodyPr wrap="square" rtlCol="0">
            <a:spAutoFit/>
          </a:bodyPr>
          <a:lstStyle/>
          <a:p>
            <a:pPr algn="ctr"/>
            <a:r>
              <a:rPr lang="en-US" sz="1600" b="1">
                <a:solidFill>
                  <a:srgbClr val="345A82"/>
                </a:solidFill>
                <a:latin typeface="Malgun Gothic" panose="020B0503020000020004" pitchFamily="34" charset="-127"/>
                <a:ea typeface="Malgun Gothic" panose="020B0503020000020004" pitchFamily="34" charset="-127"/>
              </a:rPr>
              <a:t>Publisher –</a:t>
            </a:r>
            <a:r>
              <a:rPr lang="en-US" sz="1600" b="1">
                <a:latin typeface="Malgun Gothic" panose="020B0503020000020004" pitchFamily="34" charset="-127"/>
                <a:ea typeface="Malgun Gothic" panose="020B0503020000020004" pitchFamily="34" charset="-127"/>
              </a:rPr>
              <a:t> </a:t>
            </a:r>
          </a:p>
          <a:p>
            <a:pPr algn="ctr"/>
            <a:r>
              <a:rPr lang="en-US" sz="1200">
                <a:solidFill>
                  <a:srgbClr val="787877"/>
                </a:solidFill>
                <a:latin typeface="Malgun Gothic" panose="020B0503020000020004" pitchFamily="34" charset="-127"/>
                <a:ea typeface="Malgun Gothic" panose="020B0503020000020004" pitchFamily="34" charset="-127"/>
              </a:rPr>
              <a:t>each book is released by a publisher</a:t>
            </a:r>
            <a:endParaRPr lang="en-US" sz="1600">
              <a:solidFill>
                <a:srgbClr val="787877"/>
              </a:solidFill>
              <a:latin typeface="Malgun Gothic" panose="020B0503020000020004" pitchFamily="34" charset="-127"/>
              <a:ea typeface="Malgun Gothic" panose="020B0503020000020004" pitchFamily="34" charset="-127"/>
            </a:endParaRPr>
          </a:p>
        </p:txBody>
      </p:sp>
      <p:sp>
        <p:nvSpPr>
          <p:cNvPr id="85" name="TextBox 84">
            <a:extLst>
              <a:ext uri="{FF2B5EF4-FFF2-40B4-BE49-F238E27FC236}">
                <a16:creationId xmlns:a16="http://schemas.microsoft.com/office/drawing/2014/main" id="{D4FA7BFC-C938-49B8-A520-7678280BAC78}"/>
              </a:ext>
            </a:extLst>
          </p:cNvPr>
          <p:cNvSpPr txBox="1"/>
          <p:nvPr/>
        </p:nvSpPr>
        <p:spPr>
          <a:xfrm>
            <a:off x="9756549" y="4135208"/>
            <a:ext cx="2216203" cy="707886"/>
          </a:xfrm>
          <a:prstGeom prst="rect">
            <a:avLst/>
          </a:prstGeom>
          <a:noFill/>
        </p:spPr>
        <p:txBody>
          <a:bodyPr wrap="square" rtlCol="0">
            <a:spAutoFit/>
          </a:bodyPr>
          <a:lstStyle/>
          <a:p>
            <a:pPr algn="ctr"/>
            <a:r>
              <a:rPr lang="en-US" sz="1600" b="1">
                <a:solidFill>
                  <a:srgbClr val="345A82"/>
                </a:solidFill>
                <a:latin typeface="Malgun Gothic" panose="020B0503020000020004" pitchFamily="34" charset="-127"/>
                <a:ea typeface="Malgun Gothic" panose="020B0503020000020004" pitchFamily="34" charset="-127"/>
              </a:rPr>
              <a:t>Fines –</a:t>
            </a:r>
            <a:r>
              <a:rPr lang="en-US" sz="1600" b="1">
                <a:latin typeface="Malgun Gothic" panose="020B0503020000020004" pitchFamily="34" charset="-127"/>
                <a:ea typeface="Malgun Gothic" panose="020B0503020000020004" pitchFamily="34" charset="-127"/>
              </a:rPr>
              <a:t> </a:t>
            </a:r>
          </a:p>
          <a:p>
            <a:pPr algn="ctr"/>
            <a:r>
              <a:rPr lang="en-US" sz="1200">
                <a:solidFill>
                  <a:srgbClr val="787877"/>
                </a:solidFill>
                <a:latin typeface="Malgun Gothic" panose="020B0503020000020004" pitchFamily="34" charset="-127"/>
                <a:ea typeface="Malgun Gothic" panose="020B0503020000020004" pitchFamily="34" charset="-127"/>
              </a:rPr>
              <a:t>Library User is fined for every over-due book</a:t>
            </a:r>
            <a:endParaRPr lang="en-US" sz="1600">
              <a:solidFill>
                <a:srgbClr val="787877"/>
              </a:solidFill>
              <a:latin typeface="Malgun Gothic" panose="020B0503020000020004" pitchFamily="34" charset="-127"/>
              <a:ea typeface="Malgun Gothic" panose="020B0503020000020004" pitchFamily="34" charset="-127"/>
            </a:endParaRPr>
          </a:p>
        </p:txBody>
      </p:sp>
      <p:pic>
        <p:nvPicPr>
          <p:cNvPr id="2054" name="Picture 6" descr="Free Data Classification Icon of Line style - Available in SVG, PNG, EPS,  AI &amp; Icon fonts">
            <a:extLst>
              <a:ext uri="{FF2B5EF4-FFF2-40B4-BE49-F238E27FC236}">
                <a16:creationId xmlns:a16="http://schemas.microsoft.com/office/drawing/2014/main" id="{F714570B-583A-47CE-A04A-8A308EC2B629}"/>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4824089" y="2240541"/>
            <a:ext cx="698342" cy="69834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uthor Icon of Line style - Available in SVG, PNG, EPS, AI &amp; Icon fonts">
            <a:extLst>
              <a:ext uri="{FF2B5EF4-FFF2-40B4-BE49-F238E27FC236}">
                <a16:creationId xmlns:a16="http://schemas.microsoft.com/office/drawing/2014/main" id="{29A97B98-127D-40C5-BD33-5719744B6D93}"/>
              </a:ext>
            </a:extLst>
          </p:cNvPr>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6747529" y="2285010"/>
            <a:ext cx="632351" cy="63235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egr Publishing – for authors from idea to bookshelf">
            <a:extLst>
              <a:ext uri="{FF2B5EF4-FFF2-40B4-BE49-F238E27FC236}">
                <a16:creationId xmlns:a16="http://schemas.microsoft.com/office/drawing/2014/main" id="{EE8850D1-B79C-425A-B261-968DFFA9726B}"/>
              </a:ext>
            </a:extLst>
          </p:cNvPr>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8653986" y="2233410"/>
            <a:ext cx="735550" cy="73555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Fines Icons - Download Free Vector Icons | Noun Project">
            <a:extLst>
              <a:ext uri="{FF2B5EF4-FFF2-40B4-BE49-F238E27FC236}">
                <a16:creationId xmlns:a16="http://schemas.microsoft.com/office/drawing/2014/main" id="{DBCC4A78-6E48-4CAF-BFFB-C293406452D4}"/>
              </a:ext>
            </a:extLst>
          </p:cNvPr>
          <p:cNvPicPr>
            <a:picLocks noChangeAspect="1" noChangeArrowheads="1"/>
          </p:cNvPicPr>
          <p:nvPr/>
        </p:nvPicPr>
        <p:blipFill>
          <a:blip r:embed="rId9">
            <a:grayscl/>
            <a:extLst>
              <a:ext uri="{28A0092B-C50C-407E-A947-70E740481C1C}">
                <a14:useLocalDpi xmlns:a14="http://schemas.microsoft.com/office/drawing/2010/main" val="0"/>
              </a:ext>
            </a:extLst>
          </a:blip>
          <a:srcRect/>
          <a:stretch>
            <a:fillRect/>
          </a:stretch>
        </p:blipFill>
        <p:spPr bwMode="auto">
          <a:xfrm>
            <a:off x="10482568" y="2251392"/>
            <a:ext cx="764164" cy="764164"/>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Rounded Corners 108">
            <a:extLst>
              <a:ext uri="{FF2B5EF4-FFF2-40B4-BE49-F238E27FC236}">
                <a16:creationId xmlns:a16="http://schemas.microsoft.com/office/drawing/2014/main" id="{840ED097-9F7D-4FAD-9D31-4B211E25E02C}"/>
              </a:ext>
            </a:extLst>
          </p:cNvPr>
          <p:cNvSpPr/>
          <p:nvPr/>
        </p:nvSpPr>
        <p:spPr>
          <a:xfrm>
            <a:off x="290359" y="5383159"/>
            <a:ext cx="11662117" cy="11191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algun Gothic" panose="020B0503020000020004" pitchFamily="34" charset="-127"/>
              <a:ea typeface="Malgun Gothic" panose="020B0503020000020004" pitchFamily="34" charset="-127"/>
            </a:endParaRPr>
          </a:p>
        </p:txBody>
      </p:sp>
      <p:sp>
        <p:nvSpPr>
          <p:cNvPr id="110" name="TextBox 109">
            <a:extLst>
              <a:ext uri="{FF2B5EF4-FFF2-40B4-BE49-F238E27FC236}">
                <a16:creationId xmlns:a16="http://schemas.microsoft.com/office/drawing/2014/main" id="{2DBFEB36-2431-4BFE-996E-41DB6D46FF2D}"/>
              </a:ext>
            </a:extLst>
          </p:cNvPr>
          <p:cNvSpPr txBox="1"/>
          <p:nvPr/>
        </p:nvSpPr>
        <p:spPr>
          <a:xfrm>
            <a:off x="4962301" y="5195195"/>
            <a:ext cx="1676152" cy="369332"/>
          </a:xfrm>
          <a:prstGeom prst="rect">
            <a:avLst/>
          </a:prstGeom>
          <a:solidFill>
            <a:schemeClr val="bg1"/>
          </a:solidFill>
        </p:spPr>
        <p:txBody>
          <a:bodyPr wrap="square" rtlCol="0">
            <a:spAutoFit/>
          </a:bodyPr>
          <a:lstStyle/>
          <a:p>
            <a:pPr algn="ctr"/>
            <a:r>
              <a:rPr lang="en-US" b="1">
                <a:latin typeface="Malgun Gothic" panose="020B0503020000020004" pitchFamily="34" charset="-127"/>
                <a:ea typeface="Malgun Gothic" panose="020B0503020000020004" pitchFamily="34" charset="-127"/>
              </a:rPr>
              <a:t>Objectives</a:t>
            </a:r>
          </a:p>
        </p:txBody>
      </p:sp>
      <p:sp>
        <p:nvSpPr>
          <p:cNvPr id="113" name="TextBox 112">
            <a:extLst>
              <a:ext uri="{FF2B5EF4-FFF2-40B4-BE49-F238E27FC236}">
                <a16:creationId xmlns:a16="http://schemas.microsoft.com/office/drawing/2014/main" id="{34C0CCA6-7599-4E83-8A67-34B32638B7A4}"/>
              </a:ext>
            </a:extLst>
          </p:cNvPr>
          <p:cNvSpPr txBox="1"/>
          <p:nvPr/>
        </p:nvSpPr>
        <p:spPr>
          <a:xfrm>
            <a:off x="1067477" y="5715607"/>
            <a:ext cx="2942247" cy="584775"/>
          </a:xfrm>
          <a:prstGeom prst="rect">
            <a:avLst/>
          </a:prstGeom>
          <a:noFill/>
        </p:spPr>
        <p:txBody>
          <a:bodyPr wrap="square" rtlCol="0">
            <a:spAutoFit/>
          </a:bodyPr>
          <a:lstStyle/>
          <a:p>
            <a:r>
              <a:rPr lang="en-US" sz="1600">
                <a:latin typeface="Malgun Gothic" panose="020B0503020000020004" pitchFamily="34" charset="-127"/>
                <a:ea typeface="Malgun Gothic" panose="020B0503020000020004" pitchFamily="34" charset="-127"/>
              </a:rPr>
              <a:t>Multiple sorting parameters to improve </a:t>
            </a:r>
            <a:r>
              <a:rPr lang="en-US" sz="1600" b="1" i="1">
                <a:solidFill>
                  <a:srgbClr val="2A5A86"/>
                </a:solidFill>
                <a:latin typeface="Malgun Gothic" panose="020B0503020000020004" pitchFamily="34" charset="-127"/>
                <a:ea typeface="Malgun Gothic" panose="020B0503020000020004" pitchFamily="34" charset="-127"/>
              </a:rPr>
              <a:t>book search</a:t>
            </a:r>
          </a:p>
        </p:txBody>
      </p:sp>
      <p:sp>
        <p:nvSpPr>
          <p:cNvPr id="116" name="TextBox 115">
            <a:extLst>
              <a:ext uri="{FF2B5EF4-FFF2-40B4-BE49-F238E27FC236}">
                <a16:creationId xmlns:a16="http://schemas.microsoft.com/office/drawing/2014/main" id="{C3725203-AB50-4A90-A7F0-33EE0593B86C}"/>
              </a:ext>
            </a:extLst>
          </p:cNvPr>
          <p:cNvSpPr txBox="1"/>
          <p:nvPr/>
        </p:nvSpPr>
        <p:spPr>
          <a:xfrm>
            <a:off x="4824590" y="5715607"/>
            <a:ext cx="2818004" cy="584775"/>
          </a:xfrm>
          <a:prstGeom prst="rect">
            <a:avLst/>
          </a:prstGeom>
          <a:noFill/>
        </p:spPr>
        <p:txBody>
          <a:bodyPr wrap="square" rtlCol="0">
            <a:spAutoFit/>
          </a:bodyPr>
          <a:lstStyle/>
          <a:p>
            <a:r>
              <a:rPr lang="en-US" sz="1600">
                <a:latin typeface="Malgun Gothic" panose="020B0503020000020004" pitchFamily="34" charset="-127"/>
                <a:ea typeface="Malgun Gothic" panose="020B0503020000020004" pitchFamily="34" charset="-127"/>
              </a:rPr>
              <a:t>Resource optimization by charging </a:t>
            </a:r>
            <a:r>
              <a:rPr lang="en-US" sz="1600" b="1" i="1">
                <a:solidFill>
                  <a:srgbClr val="2A5A86"/>
                </a:solidFill>
                <a:latin typeface="Malgun Gothic" panose="020B0503020000020004" pitchFamily="34" charset="-127"/>
                <a:ea typeface="Malgun Gothic" panose="020B0503020000020004" pitchFamily="34" charset="-127"/>
              </a:rPr>
              <a:t>fines</a:t>
            </a:r>
            <a:r>
              <a:rPr lang="en-US" sz="1600">
                <a:latin typeface="Malgun Gothic" panose="020B0503020000020004" pitchFamily="34" charset="-127"/>
                <a:ea typeface="Malgun Gothic" panose="020B0503020000020004" pitchFamily="34" charset="-127"/>
              </a:rPr>
              <a:t> </a:t>
            </a:r>
          </a:p>
        </p:txBody>
      </p:sp>
      <p:grpSp>
        <p:nvGrpSpPr>
          <p:cNvPr id="117" name="Group 116">
            <a:extLst>
              <a:ext uri="{FF2B5EF4-FFF2-40B4-BE49-F238E27FC236}">
                <a16:creationId xmlns:a16="http://schemas.microsoft.com/office/drawing/2014/main" id="{44E5F983-8919-4034-B26E-EDF2A8397FCE}"/>
              </a:ext>
            </a:extLst>
          </p:cNvPr>
          <p:cNvGrpSpPr/>
          <p:nvPr/>
        </p:nvGrpSpPr>
        <p:grpSpPr>
          <a:xfrm>
            <a:off x="7516689" y="5639389"/>
            <a:ext cx="4400540" cy="830997"/>
            <a:chOff x="7731650" y="4415538"/>
            <a:chExt cx="4400540" cy="830997"/>
          </a:xfrm>
        </p:grpSpPr>
        <p:pic>
          <p:nvPicPr>
            <p:cNvPr id="118" name="Graphic 117" descr="Meeting">
              <a:extLst>
                <a:ext uri="{FF2B5EF4-FFF2-40B4-BE49-F238E27FC236}">
                  <a16:creationId xmlns:a16="http://schemas.microsoft.com/office/drawing/2014/main" id="{CFF0E183-26E0-48C6-B65D-8FB0C4792D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31650" y="4510997"/>
              <a:ext cx="640080" cy="640080"/>
            </a:xfrm>
            <a:prstGeom prst="rect">
              <a:avLst/>
            </a:prstGeom>
          </p:spPr>
        </p:pic>
        <p:sp>
          <p:nvSpPr>
            <p:cNvPr id="119" name="TextBox 118">
              <a:extLst>
                <a:ext uri="{FF2B5EF4-FFF2-40B4-BE49-F238E27FC236}">
                  <a16:creationId xmlns:a16="http://schemas.microsoft.com/office/drawing/2014/main" id="{97D7E46B-59D7-486B-AEDC-D31704FB62DE}"/>
                </a:ext>
              </a:extLst>
            </p:cNvPr>
            <p:cNvSpPr txBox="1"/>
            <p:nvPr/>
          </p:nvSpPr>
          <p:spPr>
            <a:xfrm>
              <a:off x="8471145" y="4415538"/>
              <a:ext cx="3661045" cy="830997"/>
            </a:xfrm>
            <a:prstGeom prst="rect">
              <a:avLst/>
            </a:prstGeom>
            <a:noFill/>
          </p:spPr>
          <p:txBody>
            <a:bodyPr wrap="square" rtlCol="0">
              <a:spAutoFit/>
            </a:bodyPr>
            <a:lstStyle/>
            <a:p>
              <a:r>
                <a:rPr lang="en-US" sz="1600">
                  <a:latin typeface="Malgun Gothic" panose="020B0503020000020004" pitchFamily="34" charset="-127"/>
                  <a:ea typeface="Malgun Gothic" panose="020B0503020000020004" pitchFamily="34" charset="-127"/>
                </a:rPr>
                <a:t>Improving customer satisfaction by deploying a queue system where users can </a:t>
              </a:r>
              <a:r>
                <a:rPr lang="en-US" sz="1600" b="1" i="1">
                  <a:solidFill>
                    <a:srgbClr val="2A5A86"/>
                  </a:solidFill>
                  <a:latin typeface="Malgun Gothic" panose="020B0503020000020004" pitchFamily="34" charset="-127"/>
                  <a:ea typeface="Malgun Gothic" panose="020B0503020000020004" pitchFamily="34" charset="-127"/>
                </a:rPr>
                <a:t>reserve</a:t>
              </a:r>
              <a:r>
                <a:rPr lang="en-US" sz="1600">
                  <a:latin typeface="Malgun Gothic" panose="020B0503020000020004" pitchFamily="34" charset="-127"/>
                  <a:ea typeface="Malgun Gothic" panose="020B0503020000020004" pitchFamily="34" charset="-127"/>
                </a:rPr>
                <a:t> a book</a:t>
              </a:r>
            </a:p>
          </p:txBody>
        </p:sp>
      </p:grpSp>
      <p:pic>
        <p:nvPicPr>
          <p:cNvPr id="2062" name="Picture 14" descr="Business Management icon PNG and SVG Vector Free Download">
            <a:extLst>
              <a:ext uri="{FF2B5EF4-FFF2-40B4-BE49-F238E27FC236}">
                <a16:creationId xmlns:a16="http://schemas.microsoft.com/office/drawing/2014/main" id="{4484F622-CC7B-4993-9EE5-D65EBDE3CE7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297" y="5648098"/>
            <a:ext cx="648254" cy="72683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Optimization Icons - 3,707 free vector icons">
            <a:extLst>
              <a:ext uri="{FF2B5EF4-FFF2-40B4-BE49-F238E27FC236}">
                <a16:creationId xmlns:a16="http://schemas.microsoft.com/office/drawing/2014/main" id="{4B229EF9-948C-4A65-A04E-BCACD13B63E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56970" y="5648098"/>
            <a:ext cx="768500" cy="7685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3DE4643C-AC81-461D-B18D-F91A86E71C52}"/>
              </a:ext>
            </a:extLst>
          </p:cNvPr>
          <p:cNvSpPr txBox="1"/>
          <p:nvPr/>
        </p:nvSpPr>
        <p:spPr>
          <a:xfrm>
            <a:off x="225083" y="225083"/>
            <a:ext cx="137160" cy="1005840"/>
          </a:xfrm>
          <a:prstGeom prst="rect">
            <a:avLst/>
          </a:prstGeom>
          <a:solidFill>
            <a:srgbClr val="345A82"/>
          </a:solidFill>
        </p:spPr>
        <p:txBody>
          <a:bodyPr wrap="square" rtlCol="0">
            <a:spAutoFit/>
          </a:bodyPr>
          <a:lstStyle/>
          <a:p>
            <a:endParaRPr lang="en-US"/>
          </a:p>
        </p:txBody>
      </p:sp>
    </p:spTree>
    <p:extLst>
      <p:ext uri="{BB962C8B-B14F-4D97-AF65-F5344CB8AC3E}">
        <p14:creationId xmlns:p14="http://schemas.microsoft.com/office/powerpoint/2010/main" val="4157743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D6C130C-709D-468E-A6AD-C7C2D7F7EAE4}"/>
              </a:ext>
            </a:extLst>
          </p:cNvPr>
          <p:cNvSpPr/>
          <p:nvPr/>
        </p:nvSpPr>
        <p:spPr>
          <a:xfrm>
            <a:off x="0" y="0"/>
            <a:ext cx="12192000" cy="6858000"/>
          </a:xfrm>
          <a:prstGeom prst="rect">
            <a:avLst/>
          </a:prstGeom>
          <a:solidFill>
            <a:srgbClr val="376BAA"/>
          </a:solidFill>
          <a:ln>
            <a:solidFill>
              <a:srgbClr val="376B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4FF2F5D-B433-45B4-893B-B4B28157A353}"/>
              </a:ext>
            </a:extLst>
          </p:cNvPr>
          <p:cNvSpPr txBox="1"/>
          <p:nvPr/>
        </p:nvSpPr>
        <p:spPr>
          <a:xfrm>
            <a:off x="184608" y="5243067"/>
            <a:ext cx="9857749" cy="1182888"/>
          </a:xfrm>
          <a:prstGeom prst="rect">
            <a:avLst/>
          </a:prstGeom>
          <a:noFill/>
        </p:spPr>
        <p:txBody>
          <a:bodyPr wrap="square" rtlCol="0">
            <a:spAutoFit/>
          </a:bodyPr>
          <a:lstStyle/>
          <a:p>
            <a:pPr>
              <a:lnSpc>
                <a:spcPct val="107000"/>
              </a:lnSpc>
              <a:spcAft>
                <a:spcPts val="800"/>
              </a:spcAft>
            </a:pPr>
            <a:r>
              <a:rPr lang="en-US" sz="7200" b="1" cap="small" spc="25">
                <a:solidFill>
                  <a:schemeClr val="bg1"/>
                </a:solidFill>
                <a:latin typeface="Malgun Gothic" panose="020B0503020000020004" pitchFamily="34" charset="-127"/>
                <a:ea typeface="Malgun Gothic" panose="020B0503020000020004" pitchFamily="34" charset="-127"/>
                <a:cs typeface="Arial" panose="020B0604020202020204" pitchFamily="34" charset="0"/>
              </a:rPr>
              <a:t>Designing DBMS</a:t>
            </a:r>
          </a:p>
        </p:txBody>
      </p:sp>
    </p:spTree>
    <p:extLst>
      <p:ext uri="{BB962C8B-B14F-4D97-AF65-F5344CB8AC3E}">
        <p14:creationId xmlns:p14="http://schemas.microsoft.com/office/powerpoint/2010/main" val="2930121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6508128"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Conceptual Design</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34" name="TextBox 33">
            <a:extLst>
              <a:ext uri="{FF2B5EF4-FFF2-40B4-BE49-F238E27FC236}">
                <a16:creationId xmlns:a16="http://schemas.microsoft.com/office/drawing/2014/main" id="{F7E2CBFC-833A-4AA1-AF89-6394FC766B5E}"/>
              </a:ext>
            </a:extLst>
          </p:cNvPr>
          <p:cNvSpPr txBox="1"/>
          <p:nvPr/>
        </p:nvSpPr>
        <p:spPr>
          <a:xfrm>
            <a:off x="451161" y="663895"/>
            <a:ext cx="3526480" cy="523220"/>
          </a:xfrm>
          <a:prstGeom prst="rect">
            <a:avLst/>
          </a:prstGeom>
          <a:noFill/>
        </p:spPr>
        <p:txBody>
          <a:bodyPr wrap="square" rtlCol="0">
            <a:spAutoFit/>
          </a:bodyPr>
          <a:lstStyle/>
          <a:p>
            <a:r>
              <a:rPr lang="en-US" sz="1400">
                <a:solidFill>
                  <a:schemeClr val="tx1">
                    <a:lumMod val="65000"/>
                    <a:lumOff val="35000"/>
                  </a:schemeClr>
                </a:solidFill>
                <a:latin typeface="Malgun Gothic" panose="020B0503020000020004" pitchFamily="34" charset="-127"/>
                <a:ea typeface="Malgun Gothic" panose="020B0503020000020004" pitchFamily="34" charset="-127"/>
                <a:cs typeface="Malgun Gothic" charset="-127"/>
              </a:rPr>
              <a:t>Developing entity relationship diagram for the problem</a:t>
            </a:r>
          </a:p>
        </p:txBody>
      </p:sp>
      <p:sp>
        <p:nvSpPr>
          <p:cNvPr id="44" name="TextBox 43">
            <a:extLst>
              <a:ext uri="{FF2B5EF4-FFF2-40B4-BE49-F238E27FC236}">
                <a16:creationId xmlns:a16="http://schemas.microsoft.com/office/drawing/2014/main" id="{7104D6A7-9A30-8349-B2DD-0A49A7B2DE67}"/>
              </a:ext>
            </a:extLst>
          </p:cNvPr>
          <p:cNvSpPr txBox="1"/>
          <p:nvPr/>
        </p:nvSpPr>
        <p:spPr>
          <a:xfrm>
            <a:off x="315569" y="1670008"/>
            <a:ext cx="3526480" cy="1477328"/>
          </a:xfrm>
          <a:prstGeom prst="rect">
            <a:avLst/>
          </a:prstGeom>
          <a:noFill/>
          <a:ln w="38100">
            <a:solidFill>
              <a:srgbClr val="2A5A86"/>
            </a:solidFill>
          </a:ln>
        </p:spPr>
        <p:txBody>
          <a:bodyPr wrap="square" rtlCol="0">
            <a:spAutoFit/>
          </a:bodyPr>
          <a:lstStyle/>
          <a:p>
            <a:pPr algn="ctr"/>
            <a:r>
              <a:rPr lang="en-US">
                <a:solidFill>
                  <a:srgbClr val="2A5A86"/>
                </a:solidFill>
                <a:latin typeface="Malgun Gothic" panose="020B0503020000020004" pitchFamily="34" charset="-127"/>
                <a:ea typeface="Malgun Gothic" panose="020B0503020000020004" pitchFamily="34" charset="-127"/>
              </a:rPr>
              <a:t>Relationship between Library User &gt; Book &amp; Author &gt; Book is a many-to-many relationship, that’s why we created three associative identity tables:</a:t>
            </a:r>
          </a:p>
        </p:txBody>
      </p:sp>
      <p:pic>
        <p:nvPicPr>
          <p:cNvPr id="6148" name="Picture 4" descr="Diagram&#10;&#10;Description automatically generated">
            <a:extLst>
              <a:ext uri="{FF2B5EF4-FFF2-40B4-BE49-F238E27FC236}">
                <a16:creationId xmlns:a16="http://schemas.microsoft.com/office/drawing/2014/main" id="{99BAA434-1827-4CF7-8892-1F8761CBB1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5747" y="795470"/>
            <a:ext cx="8005812" cy="5986690"/>
          </a:xfrm>
          <a:prstGeom prst="rect">
            <a:avLst/>
          </a:prstGeom>
          <a:noFill/>
          <a:ln>
            <a:solidFill>
              <a:srgbClr val="7F7F7F"/>
            </a:solidFill>
          </a:ln>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69B0FC87-5A01-4064-83D8-76C2BEC13831}"/>
              </a:ext>
            </a:extLst>
          </p:cNvPr>
          <p:cNvSpPr txBox="1"/>
          <p:nvPr/>
        </p:nvSpPr>
        <p:spPr>
          <a:xfrm>
            <a:off x="6186629" y="199388"/>
            <a:ext cx="3884048" cy="369332"/>
          </a:xfrm>
          <a:prstGeom prst="rect">
            <a:avLst/>
          </a:prstGeom>
          <a:solidFill>
            <a:srgbClr val="2A5A86"/>
          </a:solidFill>
        </p:spPr>
        <p:txBody>
          <a:bodyPr wrap="square" rtlCol="0">
            <a:spAutoFit/>
          </a:bodyPr>
          <a:lstStyle/>
          <a:p>
            <a:pPr algn="ctr"/>
            <a:r>
              <a:rPr lang="en-US" b="1">
                <a:solidFill>
                  <a:schemeClr val="bg1"/>
                </a:solidFill>
                <a:latin typeface="Malgun Gothic" panose="020B0503020000020004" pitchFamily="34" charset="-127"/>
                <a:ea typeface="Malgun Gothic" panose="020B0503020000020004" pitchFamily="34" charset="-127"/>
              </a:rPr>
              <a:t>Entity Relationship Diagram</a:t>
            </a:r>
          </a:p>
        </p:txBody>
      </p:sp>
      <p:sp>
        <p:nvSpPr>
          <p:cNvPr id="39" name="Oval 38">
            <a:extLst>
              <a:ext uri="{FF2B5EF4-FFF2-40B4-BE49-F238E27FC236}">
                <a16:creationId xmlns:a16="http://schemas.microsoft.com/office/drawing/2014/main" id="{DD27F22C-78ED-4751-84B3-A5BA030B887B}"/>
              </a:ext>
            </a:extLst>
          </p:cNvPr>
          <p:cNvSpPr/>
          <p:nvPr/>
        </p:nvSpPr>
        <p:spPr>
          <a:xfrm>
            <a:off x="315569" y="3429000"/>
            <a:ext cx="1000905" cy="972536"/>
          </a:xfrm>
          <a:prstGeom prst="ellipse">
            <a:avLst/>
          </a:prstGeom>
          <a:solidFill>
            <a:srgbClr val="BDBDB8"/>
          </a:solidFill>
          <a:ln>
            <a:solidFill>
              <a:srgbClr val="BDBD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Malgun Gothic" panose="020B0503020000020004" pitchFamily="34" charset="-127"/>
              <a:ea typeface="Malgun Gothic" panose="020B0503020000020004" pitchFamily="34" charset="-127"/>
            </a:endParaRPr>
          </a:p>
        </p:txBody>
      </p:sp>
      <p:sp>
        <p:nvSpPr>
          <p:cNvPr id="43" name="Oval 42">
            <a:extLst>
              <a:ext uri="{FF2B5EF4-FFF2-40B4-BE49-F238E27FC236}">
                <a16:creationId xmlns:a16="http://schemas.microsoft.com/office/drawing/2014/main" id="{98424983-2A58-44D8-BEB2-A319A8C05881}"/>
              </a:ext>
            </a:extLst>
          </p:cNvPr>
          <p:cNvSpPr/>
          <p:nvPr/>
        </p:nvSpPr>
        <p:spPr>
          <a:xfrm>
            <a:off x="315569" y="4625031"/>
            <a:ext cx="1000905" cy="972536"/>
          </a:xfrm>
          <a:prstGeom prst="ellipse">
            <a:avLst/>
          </a:prstGeom>
          <a:solidFill>
            <a:srgbClr val="BDBDB8"/>
          </a:solidFill>
          <a:ln>
            <a:solidFill>
              <a:srgbClr val="BDBD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Malgun Gothic" panose="020B0503020000020004" pitchFamily="34" charset="-127"/>
              <a:ea typeface="Malgun Gothic" panose="020B0503020000020004" pitchFamily="34" charset="-127"/>
            </a:endParaRPr>
          </a:p>
        </p:txBody>
      </p:sp>
      <p:sp>
        <p:nvSpPr>
          <p:cNvPr id="47" name="Oval 46">
            <a:extLst>
              <a:ext uri="{FF2B5EF4-FFF2-40B4-BE49-F238E27FC236}">
                <a16:creationId xmlns:a16="http://schemas.microsoft.com/office/drawing/2014/main" id="{FFB707D1-1564-4185-8B9A-F3703EDEC313}"/>
              </a:ext>
            </a:extLst>
          </p:cNvPr>
          <p:cNvSpPr/>
          <p:nvPr/>
        </p:nvSpPr>
        <p:spPr>
          <a:xfrm>
            <a:off x="315569" y="5755766"/>
            <a:ext cx="1000905" cy="972536"/>
          </a:xfrm>
          <a:prstGeom prst="ellipse">
            <a:avLst/>
          </a:prstGeom>
          <a:solidFill>
            <a:srgbClr val="BDBDB8"/>
          </a:solidFill>
          <a:ln>
            <a:solidFill>
              <a:srgbClr val="BDBD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Malgun Gothic" panose="020B0503020000020004" pitchFamily="34" charset="-127"/>
              <a:ea typeface="Malgun Gothic" panose="020B0503020000020004" pitchFamily="34" charset="-127"/>
            </a:endParaRPr>
          </a:p>
        </p:txBody>
      </p:sp>
      <p:sp>
        <p:nvSpPr>
          <p:cNvPr id="49" name="TextBox 48">
            <a:extLst>
              <a:ext uri="{FF2B5EF4-FFF2-40B4-BE49-F238E27FC236}">
                <a16:creationId xmlns:a16="http://schemas.microsoft.com/office/drawing/2014/main" id="{DBC34834-1E19-40D3-9DB6-6B8352B22256}"/>
              </a:ext>
            </a:extLst>
          </p:cNvPr>
          <p:cNvSpPr txBox="1"/>
          <p:nvPr/>
        </p:nvSpPr>
        <p:spPr>
          <a:xfrm>
            <a:off x="1505765" y="3561325"/>
            <a:ext cx="2216203" cy="707886"/>
          </a:xfrm>
          <a:prstGeom prst="rect">
            <a:avLst/>
          </a:prstGeom>
          <a:noFill/>
        </p:spPr>
        <p:txBody>
          <a:bodyPr wrap="square" rtlCol="0">
            <a:spAutoFit/>
          </a:bodyPr>
          <a:lstStyle/>
          <a:p>
            <a:pPr algn="ctr"/>
            <a:r>
              <a:rPr lang="en-US" sz="1600" b="1">
                <a:solidFill>
                  <a:srgbClr val="345A82"/>
                </a:solidFill>
                <a:latin typeface="Malgun Gothic" panose="020B0503020000020004" pitchFamily="34" charset="-127"/>
                <a:ea typeface="Malgun Gothic" panose="020B0503020000020004" pitchFamily="34" charset="-127"/>
              </a:rPr>
              <a:t>Reserves –</a:t>
            </a:r>
            <a:endParaRPr lang="en-US" sz="1200" b="1">
              <a:solidFill>
                <a:srgbClr val="787877"/>
              </a:solidFill>
              <a:latin typeface="Malgun Gothic" panose="020B0503020000020004" pitchFamily="34" charset="-127"/>
              <a:ea typeface="Malgun Gothic" panose="020B0503020000020004" pitchFamily="34" charset="-127"/>
            </a:endParaRPr>
          </a:p>
          <a:p>
            <a:pPr algn="ctr"/>
            <a:r>
              <a:rPr lang="en-US" sz="1200">
                <a:solidFill>
                  <a:srgbClr val="787877"/>
                </a:solidFill>
                <a:latin typeface="Malgun Gothic" panose="020B0503020000020004" pitchFamily="34" charset="-127"/>
                <a:ea typeface="Malgun Gothic" panose="020B0503020000020004" pitchFamily="34" charset="-127"/>
              </a:rPr>
              <a:t>join queue for a book which isn’t available right away</a:t>
            </a:r>
            <a:endParaRPr lang="en-US" sz="1600">
              <a:solidFill>
                <a:srgbClr val="787877"/>
              </a:solidFill>
              <a:latin typeface="Malgun Gothic" panose="020B0503020000020004" pitchFamily="34" charset="-127"/>
              <a:ea typeface="Malgun Gothic" panose="020B0503020000020004" pitchFamily="34" charset="-127"/>
            </a:endParaRPr>
          </a:p>
        </p:txBody>
      </p:sp>
      <p:sp>
        <p:nvSpPr>
          <p:cNvPr id="50" name="TextBox 49">
            <a:extLst>
              <a:ext uri="{FF2B5EF4-FFF2-40B4-BE49-F238E27FC236}">
                <a16:creationId xmlns:a16="http://schemas.microsoft.com/office/drawing/2014/main" id="{A3B3ECF9-9E1E-42BA-B3E1-0737B3BD2146}"/>
              </a:ext>
            </a:extLst>
          </p:cNvPr>
          <p:cNvSpPr txBox="1"/>
          <p:nvPr/>
        </p:nvSpPr>
        <p:spPr>
          <a:xfrm>
            <a:off x="1501273" y="4757356"/>
            <a:ext cx="2216203" cy="707886"/>
          </a:xfrm>
          <a:prstGeom prst="rect">
            <a:avLst/>
          </a:prstGeom>
          <a:noFill/>
        </p:spPr>
        <p:txBody>
          <a:bodyPr wrap="square" rtlCol="0">
            <a:spAutoFit/>
          </a:bodyPr>
          <a:lstStyle/>
          <a:p>
            <a:pPr algn="ctr"/>
            <a:r>
              <a:rPr lang="en-US" sz="1600" b="1">
                <a:solidFill>
                  <a:srgbClr val="345A82"/>
                </a:solidFill>
                <a:latin typeface="Malgun Gothic" panose="020B0503020000020004" pitchFamily="34" charset="-127"/>
                <a:ea typeface="Malgun Gothic" panose="020B0503020000020004" pitchFamily="34" charset="-127"/>
              </a:rPr>
              <a:t>Loans –</a:t>
            </a:r>
            <a:endParaRPr lang="en-US" sz="1200" b="1">
              <a:solidFill>
                <a:srgbClr val="787877"/>
              </a:solidFill>
              <a:latin typeface="Malgun Gothic" panose="020B0503020000020004" pitchFamily="34" charset="-127"/>
              <a:ea typeface="Malgun Gothic" panose="020B0503020000020004" pitchFamily="34" charset="-127"/>
            </a:endParaRPr>
          </a:p>
          <a:p>
            <a:pPr algn="ctr"/>
            <a:r>
              <a:rPr lang="en-US" sz="1200">
                <a:solidFill>
                  <a:srgbClr val="787877"/>
                </a:solidFill>
                <a:latin typeface="Malgun Gothic" panose="020B0503020000020004" pitchFamily="34" charset="-127"/>
                <a:ea typeface="Malgun Gothic" panose="020B0503020000020004" pitchFamily="34" charset="-127"/>
              </a:rPr>
              <a:t>user borrows a book for a pre-specified time period</a:t>
            </a:r>
            <a:endParaRPr lang="en-US" sz="1600">
              <a:solidFill>
                <a:srgbClr val="787877"/>
              </a:solidFill>
              <a:latin typeface="Malgun Gothic" panose="020B0503020000020004" pitchFamily="34" charset="-127"/>
              <a:ea typeface="Malgun Gothic" panose="020B0503020000020004" pitchFamily="34" charset="-127"/>
            </a:endParaRPr>
          </a:p>
        </p:txBody>
      </p:sp>
      <p:sp>
        <p:nvSpPr>
          <p:cNvPr id="51" name="TextBox 50">
            <a:extLst>
              <a:ext uri="{FF2B5EF4-FFF2-40B4-BE49-F238E27FC236}">
                <a16:creationId xmlns:a16="http://schemas.microsoft.com/office/drawing/2014/main" id="{FC72099B-B918-4216-935D-7467C221FCCC}"/>
              </a:ext>
            </a:extLst>
          </p:cNvPr>
          <p:cNvSpPr txBox="1"/>
          <p:nvPr/>
        </p:nvSpPr>
        <p:spPr>
          <a:xfrm>
            <a:off x="1505529" y="5848349"/>
            <a:ext cx="2216203" cy="707886"/>
          </a:xfrm>
          <a:prstGeom prst="rect">
            <a:avLst/>
          </a:prstGeom>
          <a:noFill/>
        </p:spPr>
        <p:txBody>
          <a:bodyPr wrap="square" rtlCol="0">
            <a:spAutoFit/>
          </a:bodyPr>
          <a:lstStyle/>
          <a:p>
            <a:pPr algn="ctr"/>
            <a:r>
              <a:rPr lang="en-US" sz="1600" b="1">
                <a:solidFill>
                  <a:srgbClr val="345A82"/>
                </a:solidFill>
                <a:latin typeface="Malgun Gothic" panose="020B0503020000020004" pitchFamily="34" charset="-127"/>
                <a:ea typeface="Malgun Gothic" panose="020B0503020000020004" pitchFamily="34" charset="-127"/>
              </a:rPr>
              <a:t>Writes –</a:t>
            </a:r>
            <a:endParaRPr lang="en-US" sz="1200" b="1">
              <a:solidFill>
                <a:srgbClr val="787877"/>
              </a:solidFill>
              <a:latin typeface="Malgun Gothic" panose="020B0503020000020004" pitchFamily="34" charset="-127"/>
              <a:ea typeface="Malgun Gothic" panose="020B0503020000020004" pitchFamily="34" charset="-127"/>
            </a:endParaRPr>
          </a:p>
          <a:p>
            <a:pPr algn="ctr"/>
            <a:r>
              <a:rPr lang="en-US" sz="1200">
                <a:solidFill>
                  <a:srgbClr val="787877"/>
                </a:solidFill>
                <a:latin typeface="Malgun Gothic" panose="020B0503020000020004" pitchFamily="34" charset="-127"/>
                <a:ea typeface="Malgun Gothic" panose="020B0503020000020004" pitchFamily="34" charset="-127"/>
              </a:rPr>
              <a:t>each book is written by one or more authors</a:t>
            </a:r>
            <a:endParaRPr lang="en-US" sz="1600">
              <a:solidFill>
                <a:srgbClr val="787877"/>
              </a:solidFill>
              <a:latin typeface="Malgun Gothic" panose="020B0503020000020004" pitchFamily="34" charset="-127"/>
              <a:ea typeface="Malgun Gothic" panose="020B0503020000020004" pitchFamily="34" charset="-127"/>
            </a:endParaRPr>
          </a:p>
        </p:txBody>
      </p:sp>
      <p:pic>
        <p:nvPicPr>
          <p:cNvPr id="6150" name="Picture 6" descr="Reserved - Free signaling icons">
            <a:extLst>
              <a:ext uri="{FF2B5EF4-FFF2-40B4-BE49-F238E27FC236}">
                <a16:creationId xmlns:a16="http://schemas.microsoft.com/office/drawing/2014/main" id="{C4D3810F-4095-4AAE-B25A-CEE0E56E3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67" y="3561325"/>
            <a:ext cx="764604" cy="76460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Borrow Book Icon – Free Download, PNG and Vector">
            <a:extLst>
              <a:ext uri="{FF2B5EF4-FFF2-40B4-BE49-F238E27FC236}">
                <a16:creationId xmlns:a16="http://schemas.microsoft.com/office/drawing/2014/main" id="{ED769E06-8FD6-48B1-9001-B78897750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24" y="4808606"/>
            <a:ext cx="628650" cy="62865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Write Icons - Free Download, PNG and SVG">
            <a:extLst>
              <a:ext uri="{FF2B5EF4-FFF2-40B4-BE49-F238E27FC236}">
                <a16:creationId xmlns:a16="http://schemas.microsoft.com/office/drawing/2014/main" id="{439D4D88-1E03-4733-AE81-49DFDFD76C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647" y="5898187"/>
            <a:ext cx="608211" cy="60821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12611EA0-238A-4CDA-A025-528D652752D6}"/>
              </a:ext>
            </a:extLst>
          </p:cNvPr>
          <p:cNvSpPr txBox="1"/>
          <p:nvPr/>
        </p:nvSpPr>
        <p:spPr>
          <a:xfrm>
            <a:off x="225083" y="225083"/>
            <a:ext cx="137160" cy="1005840"/>
          </a:xfrm>
          <a:prstGeom prst="rect">
            <a:avLst/>
          </a:prstGeom>
          <a:solidFill>
            <a:srgbClr val="345A82"/>
          </a:solidFill>
        </p:spPr>
        <p:txBody>
          <a:bodyPr wrap="square" rtlCol="0">
            <a:spAutoFit/>
          </a:bodyPr>
          <a:lstStyle/>
          <a:p>
            <a:endParaRPr lang="en-US"/>
          </a:p>
        </p:txBody>
      </p:sp>
    </p:spTree>
    <p:extLst>
      <p:ext uri="{BB962C8B-B14F-4D97-AF65-F5344CB8AC3E}">
        <p14:creationId xmlns:p14="http://schemas.microsoft.com/office/powerpoint/2010/main" val="359511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39" grpId="0" animBg="1"/>
      <p:bldP spid="43" grpId="0" animBg="1"/>
      <p:bldP spid="47" grpId="0" animBg="1"/>
      <p:bldP spid="49" grpId="0"/>
      <p:bldP spid="50" grpId="0"/>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6508128"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Logical Design</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34" name="TextBox 33">
            <a:extLst>
              <a:ext uri="{FF2B5EF4-FFF2-40B4-BE49-F238E27FC236}">
                <a16:creationId xmlns:a16="http://schemas.microsoft.com/office/drawing/2014/main" id="{F7E2CBFC-833A-4AA1-AF89-6394FC766B5E}"/>
              </a:ext>
            </a:extLst>
          </p:cNvPr>
          <p:cNvSpPr txBox="1"/>
          <p:nvPr/>
        </p:nvSpPr>
        <p:spPr>
          <a:xfrm>
            <a:off x="451161" y="663895"/>
            <a:ext cx="3526480" cy="523220"/>
          </a:xfrm>
          <a:prstGeom prst="rect">
            <a:avLst/>
          </a:prstGeom>
          <a:noFill/>
        </p:spPr>
        <p:txBody>
          <a:bodyPr wrap="square" rtlCol="0">
            <a:spAutoFit/>
          </a:bodyPr>
          <a:lstStyle/>
          <a:p>
            <a:r>
              <a:rPr lang="en-US" sz="1400">
                <a:solidFill>
                  <a:schemeClr val="tx1">
                    <a:lumMod val="65000"/>
                    <a:lumOff val="35000"/>
                  </a:schemeClr>
                </a:solidFill>
                <a:latin typeface="Malgun Gothic" charset="-127"/>
                <a:ea typeface="Malgun Gothic" charset="-127"/>
                <a:cs typeface="Malgun Gothic" charset="-127"/>
              </a:rPr>
              <a:t>Developing relational schema from ER diagram</a:t>
            </a:r>
          </a:p>
        </p:txBody>
      </p:sp>
      <p:sp>
        <p:nvSpPr>
          <p:cNvPr id="44" name="TextBox 43">
            <a:extLst>
              <a:ext uri="{FF2B5EF4-FFF2-40B4-BE49-F238E27FC236}">
                <a16:creationId xmlns:a16="http://schemas.microsoft.com/office/drawing/2014/main" id="{7104D6A7-9A30-8349-B2DD-0A49A7B2DE67}"/>
              </a:ext>
            </a:extLst>
          </p:cNvPr>
          <p:cNvSpPr txBox="1"/>
          <p:nvPr/>
        </p:nvSpPr>
        <p:spPr>
          <a:xfrm>
            <a:off x="720728" y="3068152"/>
            <a:ext cx="3526480" cy="923330"/>
          </a:xfrm>
          <a:prstGeom prst="rect">
            <a:avLst/>
          </a:prstGeom>
          <a:noFill/>
          <a:ln w="38100">
            <a:solidFill>
              <a:srgbClr val="2A5A86"/>
            </a:solidFill>
          </a:ln>
        </p:spPr>
        <p:txBody>
          <a:bodyPr wrap="square" rtlCol="0">
            <a:spAutoFit/>
          </a:bodyPr>
          <a:lstStyle/>
          <a:p>
            <a:pPr algn="ctr"/>
            <a:r>
              <a:rPr lang="en-US">
                <a:solidFill>
                  <a:srgbClr val="2A5A86"/>
                </a:solidFill>
                <a:latin typeface="Malgun Gothic" panose="020B0503020000020004" pitchFamily="34" charset="-127"/>
                <a:ea typeface="Malgun Gothic" panose="020B0503020000020004" pitchFamily="34" charset="-127"/>
              </a:rPr>
              <a:t>Relational schema will allow us to set the framework for implementation of our DBMS</a:t>
            </a:r>
          </a:p>
        </p:txBody>
      </p:sp>
      <p:sp>
        <p:nvSpPr>
          <p:cNvPr id="35" name="TextBox 34">
            <a:extLst>
              <a:ext uri="{FF2B5EF4-FFF2-40B4-BE49-F238E27FC236}">
                <a16:creationId xmlns:a16="http://schemas.microsoft.com/office/drawing/2014/main" id="{F6F1587E-4290-48E9-B80A-B72DD368AE29}"/>
              </a:ext>
            </a:extLst>
          </p:cNvPr>
          <p:cNvSpPr txBox="1"/>
          <p:nvPr/>
        </p:nvSpPr>
        <p:spPr>
          <a:xfrm>
            <a:off x="225083" y="225083"/>
            <a:ext cx="137160" cy="1005840"/>
          </a:xfrm>
          <a:prstGeom prst="rect">
            <a:avLst/>
          </a:prstGeom>
          <a:solidFill>
            <a:srgbClr val="345A82"/>
          </a:solidFill>
        </p:spPr>
        <p:txBody>
          <a:bodyPr wrap="square" rtlCol="0">
            <a:spAutoFit/>
          </a:bodyPr>
          <a:lstStyle/>
          <a:p>
            <a:endParaRPr lang="en-US"/>
          </a:p>
        </p:txBody>
      </p:sp>
      <p:sp>
        <p:nvSpPr>
          <p:cNvPr id="38" name="TextBox 37">
            <a:extLst>
              <a:ext uri="{FF2B5EF4-FFF2-40B4-BE49-F238E27FC236}">
                <a16:creationId xmlns:a16="http://schemas.microsoft.com/office/drawing/2014/main" id="{69B0FC87-5A01-4064-83D8-76C2BEC13831}"/>
              </a:ext>
            </a:extLst>
          </p:cNvPr>
          <p:cNvSpPr txBox="1"/>
          <p:nvPr/>
        </p:nvSpPr>
        <p:spPr>
          <a:xfrm>
            <a:off x="6153952" y="209041"/>
            <a:ext cx="3884048" cy="369332"/>
          </a:xfrm>
          <a:prstGeom prst="rect">
            <a:avLst/>
          </a:prstGeom>
          <a:solidFill>
            <a:srgbClr val="2A5A86"/>
          </a:solidFill>
        </p:spPr>
        <p:txBody>
          <a:bodyPr wrap="square" rtlCol="0">
            <a:spAutoFit/>
          </a:bodyPr>
          <a:lstStyle/>
          <a:p>
            <a:pPr algn="ctr"/>
            <a:r>
              <a:rPr lang="en-US" b="1">
                <a:solidFill>
                  <a:schemeClr val="bg1"/>
                </a:solidFill>
                <a:latin typeface="Malgun Gothic" panose="020B0503020000020004" pitchFamily="34" charset="-127"/>
                <a:ea typeface="Malgun Gothic" panose="020B0503020000020004" pitchFamily="34" charset="-127"/>
              </a:rPr>
              <a:t>Relational Schema</a:t>
            </a:r>
          </a:p>
        </p:txBody>
      </p:sp>
      <p:pic>
        <p:nvPicPr>
          <p:cNvPr id="7170" name="Picture 2" descr="Diagram&#10;&#10;Description automatically generated">
            <a:extLst>
              <a:ext uri="{FF2B5EF4-FFF2-40B4-BE49-F238E27FC236}">
                <a16:creationId xmlns:a16="http://schemas.microsoft.com/office/drawing/2014/main" id="{BF166569-2B4E-4C49-AC2C-ADB356B46A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258" y="748303"/>
            <a:ext cx="5743436" cy="6076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594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3C5AA4D-4BB1-451D-9EF1-0AAD20275A6A}"/>
              </a:ext>
            </a:extLst>
          </p:cNvPr>
          <p:cNvSpPr/>
          <p:nvPr/>
        </p:nvSpPr>
        <p:spPr>
          <a:xfrm>
            <a:off x="3317019" y="-868169"/>
            <a:ext cx="660621" cy="726561"/>
          </a:xfrm>
          <a:prstGeom prst="rect">
            <a:avLst/>
          </a:prstGeom>
          <a:solidFill>
            <a:srgbClr val="BDBD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4" name="Rectangle 23">
            <a:extLst>
              <a:ext uri="{FF2B5EF4-FFF2-40B4-BE49-F238E27FC236}">
                <a16:creationId xmlns:a16="http://schemas.microsoft.com/office/drawing/2014/main" id="{BB50395E-EC01-45AA-A03A-A6DDC7CD4FF4}"/>
              </a:ext>
            </a:extLst>
          </p:cNvPr>
          <p:cNvSpPr/>
          <p:nvPr/>
        </p:nvSpPr>
        <p:spPr>
          <a:xfrm>
            <a:off x="1602804" y="-868169"/>
            <a:ext cx="731520" cy="731520"/>
          </a:xfrm>
          <a:prstGeom prst="rect">
            <a:avLst/>
          </a:prstGeom>
          <a:solidFill>
            <a:srgbClr val="266B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5" name="Rectangle 24">
            <a:extLst>
              <a:ext uri="{FF2B5EF4-FFF2-40B4-BE49-F238E27FC236}">
                <a16:creationId xmlns:a16="http://schemas.microsoft.com/office/drawing/2014/main" id="{DE7252D1-18A0-421B-8052-9841A8B6857D}"/>
              </a:ext>
            </a:extLst>
          </p:cNvPr>
          <p:cNvSpPr/>
          <p:nvPr/>
        </p:nvSpPr>
        <p:spPr>
          <a:xfrm>
            <a:off x="769753" y="-873128"/>
            <a:ext cx="731520" cy="731520"/>
          </a:xfrm>
          <a:prstGeom prst="rect">
            <a:avLst/>
          </a:prstGeom>
          <a:solidFill>
            <a:srgbClr val="2A5A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27" name="Rectangle 26">
            <a:extLst>
              <a:ext uri="{FF2B5EF4-FFF2-40B4-BE49-F238E27FC236}">
                <a16:creationId xmlns:a16="http://schemas.microsoft.com/office/drawing/2014/main" id="{FD2F24EA-E548-4B49-9C04-1FC178A98D08}"/>
              </a:ext>
            </a:extLst>
          </p:cNvPr>
          <p:cNvSpPr/>
          <p:nvPr/>
        </p:nvSpPr>
        <p:spPr>
          <a:xfrm>
            <a:off x="2483968" y="-868169"/>
            <a:ext cx="731520" cy="731520"/>
          </a:xfrm>
          <a:prstGeom prst="rect">
            <a:avLst/>
          </a:prstGeom>
          <a:solidFill>
            <a:srgbClr val="C589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5" name="TextBox 4">
            <a:extLst>
              <a:ext uri="{FF2B5EF4-FFF2-40B4-BE49-F238E27FC236}">
                <a16:creationId xmlns:a16="http://schemas.microsoft.com/office/drawing/2014/main" id="{BBD31CD1-683E-4B6F-A58D-B9C83AA6F817}"/>
              </a:ext>
            </a:extLst>
          </p:cNvPr>
          <p:cNvSpPr txBox="1"/>
          <p:nvPr/>
        </p:nvSpPr>
        <p:spPr>
          <a:xfrm>
            <a:off x="10428685" y="0"/>
            <a:ext cx="421179" cy="305080"/>
          </a:xfrm>
          <a:prstGeom prst="rect">
            <a:avLst/>
          </a:prstGeom>
          <a:noFill/>
        </p:spPr>
        <p:txBody>
          <a:bodyPr wrap="square" rtlCol="0">
            <a:spAutoFit/>
          </a:bodyPr>
          <a:lstStyle/>
          <a:p>
            <a:r>
              <a:rPr lang="en-US" sz="1400">
                <a:solidFill>
                  <a:schemeClr val="bg1"/>
                </a:solidFill>
                <a:latin typeface="Malgun Gothic" panose="020B0503020000020004" pitchFamily="34" charset="-127"/>
                <a:ea typeface="Malgun Gothic" panose="020B0503020000020004" pitchFamily="34" charset="-127"/>
              </a:rPr>
              <a:t>1</a:t>
            </a:r>
          </a:p>
        </p:txBody>
      </p:sp>
      <p:sp>
        <p:nvSpPr>
          <p:cNvPr id="45" name="TextBox 44">
            <a:extLst>
              <a:ext uri="{FF2B5EF4-FFF2-40B4-BE49-F238E27FC236}">
                <a16:creationId xmlns:a16="http://schemas.microsoft.com/office/drawing/2014/main" id="{64854328-34A6-9047-BCDD-7D5AE206E010}"/>
              </a:ext>
            </a:extLst>
          </p:cNvPr>
          <p:cNvSpPr txBox="1"/>
          <p:nvPr/>
        </p:nvSpPr>
        <p:spPr>
          <a:xfrm>
            <a:off x="423024" y="225083"/>
            <a:ext cx="6508128" cy="523220"/>
          </a:xfrm>
          <a:prstGeom prst="rect">
            <a:avLst/>
          </a:prstGeom>
          <a:noFill/>
        </p:spPr>
        <p:txBody>
          <a:bodyPr wrap="square" rtlCol="0">
            <a:spAutoFit/>
          </a:bodyPr>
          <a:lstStyle/>
          <a:p>
            <a:r>
              <a:rPr lang="en-US" sz="2800" b="1">
                <a:solidFill>
                  <a:srgbClr val="2A5A86"/>
                </a:solidFill>
                <a:latin typeface="Malgun Gothic" panose="020B0503020000020004" pitchFamily="34" charset="-127"/>
                <a:ea typeface="Malgun Gothic" panose="020B0503020000020004" pitchFamily="34" charset="-127"/>
              </a:rPr>
              <a:t>Normalization</a:t>
            </a:r>
          </a:p>
        </p:txBody>
      </p:sp>
      <p:sp>
        <p:nvSpPr>
          <p:cNvPr id="30" name="Rectangle 29">
            <a:extLst>
              <a:ext uri="{FF2B5EF4-FFF2-40B4-BE49-F238E27FC236}">
                <a16:creationId xmlns:a16="http://schemas.microsoft.com/office/drawing/2014/main" id="{243FBEA7-8137-4369-AAB5-407304474A44}"/>
              </a:ext>
            </a:extLst>
          </p:cNvPr>
          <p:cNvSpPr/>
          <p:nvPr/>
        </p:nvSpPr>
        <p:spPr>
          <a:xfrm>
            <a:off x="4109705" y="-872056"/>
            <a:ext cx="660621" cy="7265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algun Gothic" panose="020B0503020000020004" pitchFamily="34" charset="-127"/>
              <a:ea typeface="Malgun Gothic" panose="020B0503020000020004" pitchFamily="34" charset="-127"/>
            </a:endParaRPr>
          </a:p>
        </p:txBody>
      </p:sp>
      <p:sp>
        <p:nvSpPr>
          <p:cNvPr id="34" name="TextBox 33">
            <a:extLst>
              <a:ext uri="{FF2B5EF4-FFF2-40B4-BE49-F238E27FC236}">
                <a16:creationId xmlns:a16="http://schemas.microsoft.com/office/drawing/2014/main" id="{F7E2CBFC-833A-4AA1-AF89-6394FC766B5E}"/>
              </a:ext>
            </a:extLst>
          </p:cNvPr>
          <p:cNvSpPr txBox="1"/>
          <p:nvPr/>
        </p:nvSpPr>
        <p:spPr>
          <a:xfrm>
            <a:off x="451161" y="663895"/>
            <a:ext cx="3526480" cy="523220"/>
          </a:xfrm>
          <a:prstGeom prst="rect">
            <a:avLst/>
          </a:prstGeom>
          <a:noFill/>
        </p:spPr>
        <p:txBody>
          <a:bodyPr wrap="square" rtlCol="0">
            <a:spAutoFit/>
          </a:bodyPr>
          <a:lstStyle/>
          <a:p>
            <a:r>
              <a:rPr lang="en-US" sz="1400">
                <a:solidFill>
                  <a:schemeClr val="tx1">
                    <a:lumMod val="65000"/>
                    <a:lumOff val="35000"/>
                  </a:schemeClr>
                </a:solidFill>
                <a:latin typeface="Malgun Gothic" charset="-127"/>
                <a:ea typeface="Malgun Gothic" charset="-127"/>
                <a:cs typeface="Malgun Gothic" charset="-127"/>
              </a:rPr>
              <a:t>Everything needs to be in 4NF before implementation</a:t>
            </a:r>
          </a:p>
        </p:txBody>
      </p:sp>
      <p:sp>
        <p:nvSpPr>
          <p:cNvPr id="35" name="TextBox 34">
            <a:extLst>
              <a:ext uri="{FF2B5EF4-FFF2-40B4-BE49-F238E27FC236}">
                <a16:creationId xmlns:a16="http://schemas.microsoft.com/office/drawing/2014/main" id="{F6F1587E-4290-48E9-B80A-B72DD368AE29}"/>
              </a:ext>
            </a:extLst>
          </p:cNvPr>
          <p:cNvSpPr txBox="1"/>
          <p:nvPr/>
        </p:nvSpPr>
        <p:spPr>
          <a:xfrm>
            <a:off x="225083" y="225083"/>
            <a:ext cx="137160" cy="1005840"/>
          </a:xfrm>
          <a:prstGeom prst="rect">
            <a:avLst/>
          </a:prstGeom>
          <a:solidFill>
            <a:srgbClr val="345A82"/>
          </a:solidFill>
        </p:spPr>
        <p:txBody>
          <a:bodyPr wrap="square" rtlCol="0">
            <a:spAutoFit/>
          </a:bodyPr>
          <a:lstStyle/>
          <a:p>
            <a:endParaRPr lang="en-US"/>
          </a:p>
        </p:txBody>
      </p:sp>
      <p:graphicFrame>
        <p:nvGraphicFramePr>
          <p:cNvPr id="3" name="Table 2">
            <a:extLst>
              <a:ext uri="{FF2B5EF4-FFF2-40B4-BE49-F238E27FC236}">
                <a16:creationId xmlns:a16="http://schemas.microsoft.com/office/drawing/2014/main" id="{D6851D5F-A598-4123-87B0-B7E14D0A9C39}"/>
              </a:ext>
            </a:extLst>
          </p:cNvPr>
          <p:cNvGraphicFramePr>
            <a:graphicFrameLocks noGrp="1"/>
          </p:cNvGraphicFramePr>
          <p:nvPr/>
        </p:nvGraphicFramePr>
        <p:xfrm>
          <a:off x="156843" y="1288653"/>
          <a:ext cx="11829757" cy="5557896"/>
        </p:xfrm>
        <a:graphic>
          <a:graphicData uri="http://schemas.openxmlformats.org/drawingml/2006/table">
            <a:tbl>
              <a:tblPr>
                <a:tableStyleId>{BDBED569-4797-4DF1-A0F4-6AAB3CD982D8}</a:tableStyleId>
              </a:tblPr>
              <a:tblGrid>
                <a:gridCol w="895161">
                  <a:extLst>
                    <a:ext uri="{9D8B030D-6E8A-4147-A177-3AD203B41FA5}">
                      <a16:colId xmlns:a16="http://schemas.microsoft.com/office/drawing/2014/main" val="3369661240"/>
                    </a:ext>
                  </a:extLst>
                </a:gridCol>
                <a:gridCol w="1647094">
                  <a:extLst>
                    <a:ext uri="{9D8B030D-6E8A-4147-A177-3AD203B41FA5}">
                      <a16:colId xmlns:a16="http://schemas.microsoft.com/office/drawing/2014/main" val="2624208481"/>
                    </a:ext>
                  </a:extLst>
                </a:gridCol>
                <a:gridCol w="2005158">
                  <a:extLst>
                    <a:ext uri="{9D8B030D-6E8A-4147-A177-3AD203B41FA5}">
                      <a16:colId xmlns:a16="http://schemas.microsoft.com/office/drawing/2014/main" val="828828789"/>
                    </a:ext>
                  </a:extLst>
                </a:gridCol>
                <a:gridCol w="2148385">
                  <a:extLst>
                    <a:ext uri="{9D8B030D-6E8A-4147-A177-3AD203B41FA5}">
                      <a16:colId xmlns:a16="http://schemas.microsoft.com/office/drawing/2014/main" val="2150696555"/>
                    </a:ext>
                  </a:extLst>
                </a:gridCol>
                <a:gridCol w="2949767">
                  <a:extLst>
                    <a:ext uri="{9D8B030D-6E8A-4147-A177-3AD203B41FA5}">
                      <a16:colId xmlns:a16="http://schemas.microsoft.com/office/drawing/2014/main" val="2838128837"/>
                    </a:ext>
                  </a:extLst>
                </a:gridCol>
                <a:gridCol w="2184192">
                  <a:extLst>
                    <a:ext uri="{9D8B030D-6E8A-4147-A177-3AD203B41FA5}">
                      <a16:colId xmlns:a16="http://schemas.microsoft.com/office/drawing/2014/main" val="418829907"/>
                    </a:ext>
                  </a:extLst>
                </a:gridCol>
              </a:tblGrid>
              <a:tr h="494114">
                <a:tc>
                  <a:txBody>
                    <a:bodyPr/>
                    <a:lstStyle/>
                    <a:p>
                      <a:pPr algn="ctr" rtl="0" fontAlgn="base"/>
                      <a:r>
                        <a:rPr lang="en-US" sz="1400" b="1" err="1">
                          <a:effectLst/>
                          <a:latin typeface="Malgun Gothic" panose="020B0503020000020004" pitchFamily="34" charset="-127"/>
                          <a:ea typeface="Malgun Gothic" panose="020B0503020000020004" pitchFamily="34" charset="-127"/>
                        </a:rPr>
                        <a:t>S.No</a:t>
                      </a:r>
                      <a:r>
                        <a:rPr lang="en-US" sz="1400" b="1">
                          <a:effectLst/>
                          <a:latin typeface="Malgun Gothic" panose="020B0503020000020004" pitchFamily="34" charset="-127"/>
                          <a:ea typeface="Malgun Gothic" panose="020B0503020000020004" pitchFamily="34" charset="-127"/>
                        </a:rPr>
                        <a:t>. </a:t>
                      </a:r>
                    </a:p>
                    <a:p>
                      <a:pPr algn="ctr" rtl="0" fontAlgn="base"/>
                      <a:r>
                        <a:rPr lang="en-US" sz="1400" b="1">
                          <a:effectLst/>
                          <a:latin typeface="Malgun Gothic" panose="020B0503020000020004" pitchFamily="34" charset="-127"/>
                          <a:ea typeface="Malgun Gothic" panose="020B0503020000020004" pitchFamily="34" charset="-127"/>
                        </a:rPr>
                        <a:t> </a:t>
                      </a:r>
                      <a:endParaRPr lang="en-US" sz="1400" b="1" i="0">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1400" b="1">
                          <a:effectLst/>
                          <a:latin typeface="Malgun Gothic" panose="020B0503020000020004" pitchFamily="34" charset="-127"/>
                          <a:ea typeface="Malgun Gothic" panose="020B0503020000020004" pitchFamily="34" charset="-127"/>
                        </a:rPr>
                        <a:t>Entity </a:t>
                      </a:r>
                      <a:endParaRPr lang="en-US" sz="1400" b="1" i="0">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1400" b="1">
                          <a:effectLst/>
                          <a:latin typeface="Malgun Gothic" panose="020B0503020000020004" pitchFamily="34" charset="-127"/>
                          <a:ea typeface="Malgun Gothic" panose="020B0503020000020004" pitchFamily="34" charset="-127"/>
                        </a:rPr>
                        <a:t>1NF </a:t>
                      </a:r>
                      <a:endParaRPr lang="en-US" sz="1400" b="1" i="0">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1400" b="1">
                          <a:effectLst/>
                          <a:latin typeface="Malgun Gothic" panose="020B0503020000020004" pitchFamily="34" charset="-127"/>
                          <a:ea typeface="Malgun Gothic" panose="020B0503020000020004" pitchFamily="34" charset="-127"/>
                        </a:rPr>
                        <a:t>2NF </a:t>
                      </a:r>
                      <a:endParaRPr lang="en-US" sz="1400" b="1" i="0">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1400" b="1">
                          <a:effectLst/>
                          <a:latin typeface="Malgun Gothic" panose="020B0503020000020004" pitchFamily="34" charset="-127"/>
                          <a:ea typeface="Malgun Gothic" panose="020B0503020000020004" pitchFamily="34" charset="-127"/>
                        </a:rPr>
                        <a:t>3NF </a:t>
                      </a:r>
                      <a:endParaRPr lang="en-US" sz="1400" b="1" i="0">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1400" b="1">
                          <a:effectLst/>
                          <a:latin typeface="Malgun Gothic" panose="020B0503020000020004" pitchFamily="34" charset="-127"/>
                          <a:ea typeface="Malgun Gothic" panose="020B0503020000020004" pitchFamily="34" charset="-127"/>
                        </a:rPr>
                        <a:t>4NF </a:t>
                      </a:r>
                      <a:endParaRPr lang="en-US" sz="1400" b="1" i="0">
                        <a:effectLst/>
                        <a:latin typeface="Malgun Gothic" panose="020B0503020000020004" pitchFamily="34" charset="-127"/>
                        <a:ea typeface="Malgun Gothic" panose="020B0503020000020004" pitchFamily="34" charset="-127"/>
                      </a:endParaRPr>
                    </a:p>
                  </a:txBody>
                  <a:tcPr marL="29401" marR="29401" marT="14700" marB="14700"/>
                </a:tc>
                <a:extLst>
                  <a:ext uri="{0D108BD9-81ED-4DB2-BD59-A6C34878D82A}">
                    <a16:rowId xmlns:a16="http://schemas.microsoft.com/office/drawing/2014/main" val="3509708569"/>
                  </a:ext>
                </a:extLst>
              </a:tr>
              <a:tr h="598112">
                <a:tc>
                  <a:txBody>
                    <a:bodyPr/>
                    <a:lstStyle/>
                    <a:p>
                      <a:pPr algn="ctr" rtl="0" fontAlgn="base">
                        <a:buFont typeface="+mj-lt"/>
                        <a:buAutoNum type="arabicPeriod"/>
                      </a:pPr>
                      <a:r>
                        <a:rPr lang="en-US" sz="1200" b="1">
                          <a:solidFill>
                            <a:schemeClr val="tx1"/>
                          </a:solidFill>
                          <a:effectLst/>
                          <a:latin typeface="Malgun Gothic" panose="020B0503020000020004" pitchFamily="34" charset="-127"/>
                          <a:ea typeface="Malgun Gothic" panose="020B0503020000020004" pitchFamily="34" charset="-127"/>
                        </a:rPr>
                        <a:t> </a:t>
                      </a:r>
                      <a:endParaRPr lang="en-US" sz="1200" b="1"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1200" b="1" err="1">
                          <a:solidFill>
                            <a:schemeClr val="tx1"/>
                          </a:solidFill>
                          <a:effectLst/>
                          <a:latin typeface="Malgun Gothic" panose="020B0503020000020004" pitchFamily="34" charset="-127"/>
                          <a:ea typeface="Malgun Gothic" panose="020B0503020000020004" pitchFamily="34" charset="-127"/>
                        </a:rPr>
                        <a:t>LibraryUser</a:t>
                      </a:r>
                      <a:r>
                        <a:rPr lang="en-US" sz="1200" b="1">
                          <a:solidFill>
                            <a:schemeClr val="tx1"/>
                          </a:solidFill>
                          <a:effectLst/>
                          <a:latin typeface="Malgun Gothic" panose="020B0503020000020004" pitchFamily="34" charset="-127"/>
                          <a:ea typeface="Malgun Gothic" panose="020B0503020000020004" pitchFamily="34" charset="-127"/>
                        </a:rPr>
                        <a:t> </a:t>
                      </a:r>
                      <a:endParaRPr lang="en-US" sz="1200" b="1"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each column is atomic.  </a:t>
                      </a:r>
                      <a:endParaRPr lang="en-US" sz="950" b="0"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Primary Key: </a:t>
                      </a:r>
                      <a:r>
                        <a:rPr lang="en-US" sz="950" b="0" u="sng" err="1">
                          <a:solidFill>
                            <a:schemeClr val="tx1"/>
                          </a:solidFill>
                          <a:effectLst/>
                          <a:latin typeface="Malgun Gothic" panose="020B0503020000020004" pitchFamily="34" charset="-127"/>
                          <a:ea typeface="Malgun Gothic" panose="020B0503020000020004" pitchFamily="34" charset="-127"/>
                        </a:rPr>
                        <a:t>UserID</a:t>
                      </a:r>
                      <a:r>
                        <a:rPr lang="en-US" sz="950" b="0">
                          <a:solidFill>
                            <a:schemeClr val="tx1"/>
                          </a:solidFill>
                          <a:effectLst/>
                          <a:latin typeface="Malgun Gothic" panose="020B0503020000020004" pitchFamily="34" charset="-127"/>
                          <a:ea typeface="Malgun Gothic" panose="020B0503020000020004" pitchFamily="34" charset="-127"/>
                        </a:rPr>
                        <a:t>, consists of a single attribute. </a:t>
                      </a:r>
                      <a:endParaRPr lang="en-US" sz="950" b="0"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no functional transitive dependency can be seen. All of the columns are dependent on only and only the Primary Key. </a:t>
                      </a:r>
                    </a:p>
                    <a:p>
                      <a:pPr algn="ctr" rtl="0" fontAlgn="base"/>
                      <a:r>
                        <a:rPr lang="en-US" sz="950" b="0">
                          <a:solidFill>
                            <a:schemeClr val="tx1"/>
                          </a:solidFill>
                          <a:effectLst/>
                          <a:latin typeface="Malgun Gothic" panose="020B0503020000020004" pitchFamily="34" charset="-127"/>
                          <a:ea typeface="Malgun Gothic" panose="020B0503020000020004" pitchFamily="34" charset="-127"/>
                        </a:rPr>
                        <a:t> </a:t>
                      </a:r>
                      <a:endParaRPr lang="en-US" sz="950">
                        <a:solidFill>
                          <a:schemeClr val="tx1"/>
                        </a:solidFill>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no multi-valued dependency can be seen.  </a:t>
                      </a:r>
                      <a:endParaRPr lang="en-US" sz="950" b="0"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extLst>
                  <a:ext uri="{0D108BD9-81ED-4DB2-BD59-A6C34878D82A}">
                    <a16:rowId xmlns:a16="http://schemas.microsoft.com/office/drawing/2014/main" val="1962584769"/>
                  </a:ext>
                </a:extLst>
              </a:tr>
              <a:tr h="740415">
                <a:tc>
                  <a:txBody>
                    <a:bodyPr/>
                    <a:lstStyle/>
                    <a:p>
                      <a:pPr algn="ctr" rtl="0" fontAlgn="base"/>
                      <a:r>
                        <a:rPr lang="en-US" sz="1200" b="1">
                          <a:solidFill>
                            <a:schemeClr val="tx1"/>
                          </a:solidFill>
                          <a:effectLst/>
                          <a:latin typeface="Malgun Gothic" panose="020B0503020000020004" pitchFamily="34" charset="-127"/>
                          <a:ea typeface="Malgun Gothic" panose="020B0503020000020004" pitchFamily="34" charset="-127"/>
                        </a:rPr>
                        <a:t>2. </a:t>
                      </a:r>
                      <a:endParaRPr lang="en-US" sz="1200" b="1"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1200" b="1">
                          <a:solidFill>
                            <a:schemeClr val="tx1"/>
                          </a:solidFill>
                          <a:effectLst/>
                          <a:latin typeface="Malgun Gothic" panose="020B0503020000020004" pitchFamily="34" charset="-127"/>
                          <a:ea typeface="Malgun Gothic" panose="020B0503020000020004" pitchFamily="34" charset="-127"/>
                        </a:rPr>
                        <a:t>Book </a:t>
                      </a:r>
                      <a:endParaRPr lang="en-US" sz="1200" b="1"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each column is atomic. If the same book is in different languages, it is counted as separate books. </a:t>
                      </a:r>
                    </a:p>
                    <a:p>
                      <a:pPr algn="ctr" rtl="0" fontAlgn="base"/>
                      <a:r>
                        <a:rPr lang="en-US" sz="950" b="0">
                          <a:solidFill>
                            <a:schemeClr val="tx1"/>
                          </a:solidFill>
                          <a:effectLst/>
                          <a:latin typeface="Malgun Gothic" panose="020B0503020000020004" pitchFamily="34" charset="-127"/>
                          <a:ea typeface="Malgun Gothic" panose="020B0503020000020004" pitchFamily="34" charset="-127"/>
                        </a:rPr>
                        <a:t>  </a:t>
                      </a:r>
                      <a:endParaRPr lang="en-US" sz="950" b="0"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Primary Key: </a:t>
                      </a:r>
                      <a:r>
                        <a:rPr lang="en-US" sz="950" b="0" u="sng" err="1">
                          <a:solidFill>
                            <a:schemeClr val="tx1"/>
                          </a:solidFill>
                          <a:effectLst/>
                          <a:latin typeface="Malgun Gothic" panose="020B0503020000020004" pitchFamily="34" charset="-127"/>
                          <a:ea typeface="Malgun Gothic" panose="020B0503020000020004" pitchFamily="34" charset="-127"/>
                        </a:rPr>
                        <a:t>BookID</a:t>
                      </a:r>
                      <a:r>
                        <a:rPr lang="en-US" sz="950" b="0">
                          <a:solidFill>
                            <a:schemeClr val="tx1"/>
                          </a:solidFill>
                          <a:effectLst/>
                          <a:latin typeface="Malgun Gothic" panose="020B0503020000020004" pitchFamily="34" charset="-127"/>
                          <a:ea typeface="Malgun Gothic" panose="020B0503020000020004" pitchFamily="34" charset="-127"/>
                        </a:rPr>
                        <a:t>, consists of a single attribute. </a:t>
                      </a:r>
                      <a:endParaRPr lang="en-US" sz="950" b="0"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no functional transitive dependency can be seen. All of the columns are dependent on only and only the Primary Key. </a:t>
                      </a:r>
                    </a:p>
                    <a:p>
                      <a:pPr algn="ctr" rtl="0" fontAlgn="base"/>
                      <a:r>
                        <a:rPr lang="en-US" sz="950" b="0">
                          <a:solidFill>
                            <a:schemeClr val="tx1"/>
                          </a:solidFill>
                          <a:effectLst/>
                          <a:latin typeface="Malgun Gothic" panose="020B0503020000020004" pitchFamily="34" charset="-127"/>
                          <a:ea typeface="Malgun Gothic" panose="020B0503020000020004" pitchFamily="34" charset="-127"/>
                        </a:rPr>
                        <a:t> </a:t>
                      </a:r>
                      <a:endParaRPr lang="en-US" sz="950">
                        <a:solidFill>
                          <a:schemeClr val="tx1"/>
                        </a:solidFill>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no multi-valued dependency can be seen. </a:t>
                      </a:r>
                      <a:endParaRPr lang="en-US" sz="950" b="0"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extLst>
                  <a:ext uri="{0D108BD9-81ED-4DB2-BD59-A6C34878D82A}">
                    <a16:rowId xmlns:a16="http://schemas.microsoft.com/office/drawing/2014/main" val="3676299218"/>
                  </a:ext>
                </a:extLst>
              </a:tr>
              <a:tr h="598112">
                <a:tc>
                  <a:txBody>
                    <a:bodyPr/>
                    <a:lstStyle/>
                    <a:p>
                      <a:pPr algn="ctr" rtl="0" fontAlgn="base"/>
                      <a:r>
                        <a:rPr lang="en-US" sz="1200" b="1">
                          <a:solidFill>
                            <a:schemeClr val="tx1"/>
                          </a:solidFill>
                          <a:effectLst/>
                          <a:latin typeface="Malgun Gothic" panose="020B0503020000020004" pitchFamily="34" charset="-127"/>
                          <a:ea typeface="Malgun Gothic" panose="020B0503020000020004" pitchFamily="34" charset="-127"/>
                        </a:rPr>
                        <a:t>3. </a:t>
                      </a:r>
                      <a:endParaRPr lang="en-US" sz="1200" b="1"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1200" b="1">
                          <a:solidFill>
                            <a:schemeClr val="tx1"/>
                          </a:solidFill>
                          <a:effectLst/>
                          <a:latin typeface="Malgun Gothic" panose="020B0503020000020004" pitchFamily="34" charset="-127"/>
                          <a:ea typeface="Malgun Gothic" panose="020B0503020000020004" pitchFamily="34" charset="-127"/>
                        </a:rPr>
                        <a:t>Genre </a:t>
                      </a:r>
                      <a:endParaRPr lang="en-US" sz="1200" b="1"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each column is single-valued. </a:t>
                      </a:r>
                    </a:p>
                    <a:p>
                      <a:pPr algn="ctr" rtl="0" fontAlgn="base"/>
                      <a:r>
                        <a:rPr lang="en-US" sz="950" b="0">
                          <a:solidFill>
                            <a:schemeClr val="tx1"/>
                          </a:solidFill>
                          <a:effectLst/>
                          <a:latin typeface="Malgun Gothic" panose="020B0503020000020004" pitchFamily="34" charset="-127"/>
                          <a:ea typeface="Malgun Gothic" panose="020B0503020000020004" pitchFamily="34" charset="-127"/>
                        </a:rPr>
                        <a:t> </a:t>
                      </a:r>
                      <a:endParaRPr lang="en-US" sz="950" b="0"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Primary Key: </a:t>
                      </a:r>
                      <a:r>
                        <a:rPr lang="en-US" sz="950" b="0" u="sng" err="1">
                          <a:solidFill>
                            <a:schemeClr val="tx1"/>
                          </a:solidFill>
                          <a:effectLst/>
                          <a:latin typeface="Malgun Gothic" panose="020B0503020000020004" pitchFamily="34" charset="-127"/>
                          <a:ea typeface="Malgun Gothic" panose="020B0503020000020004" pitchFamily="34" charset="-127"/>
                        </a:rPr>
                        <a:t>GenreID</a:t>
                      </a:r>
                      <a:r>
                        <a:rPr lang="en-US" sz="950" b="0">
                          <a:solidFill>
                            <a:schemeClr val="tx1"/>
                          </a:solidFill>
                          <a:effectLst/>
                          <a:latin typeface="Malgun Gothic" panose="020B0503020000020004" pitchFamily="34" charset="-127"/>
                          <a:ea typeface="Malgun Gothic" panose="020B0503020000020004" pitchFamily="34" charset="-127"/>
                        </a:rPr>
                        <a:t>, consists of a single attribute. </a:t>
                      </a:r>
                      <a:endParaRPr lang="en-US" sz="950" b="0"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no functional transitive dependency can be seen. All of the columns are dependent on only and only the Primary Key. </a:t>
                      </a:r>
                    </a:p>
                    <a:p>
                      <a:pPr algn="ctr" rtl="0" fontAlgn="base"/>
                      <a:r>
                        <a:rPr lang="en-US" sz="950" b="0">
                          <a:solidFill>
                            <a:schemeClr val="tx1"/>
                          </a:solidFill>
                          <a:effectLst/>
                          <a:latin typeface="Malgun Gothic" panose="020B0503020000020004" pitchFamily="34" charset="-127"/>
                          <a:ea typeface="Malgun Gothic" panose="020B0503020000020004" pitchFamily="34" charset="-127"/>
                        </a:rPr>
                        <a:t> </a:t>
                      </a:r>
                      <a:endParaRPr lang="en-US" sz="950">
                        <a:solidFill>
                          <a:schemeClr val="tx1"/>
                        </a:solidFill>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no multi-valued dependency can be seen. </a:t>
                      </a:r>
                      <a:endParaRPr lang="en-US" sz="950" b="0"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extLst>
                  <a:ext uri="{0D108BD9-81ED-4DB2-BD59-A6C34878D82A}">
                    <a16:rowId xmlns:a16="http://schemas.microsoft.com/office/drawing/2014/main" val="3372421702"/>
                  </a:ext>
                </a:extLst>
              </a:tr>
              <a:tr h="546851">
                <a:tc>
                  <a:txBody>
                    <a:bodyPr/>
                    <a:lstStyle/>
                    <a:p>
                      <a:pPr algn="ctr" rtl="0" fontAlgn="base"/>
                      <a:r>
                        <a:rPr lang="en-US" sz="1200" b="1">
                          <a:solidFill>
                            <a:schemeClr val="tx1"/>
                          </a:solidFill>
                          <a:effectLst/>
                          <a:latin typeface="Malgun Gothic" panose="020B0503020000020004" pitchFamily="34" charset="-127"/>
                          <a:ea typeface="Malgun Gothic" panose="020B0503020000020004" pitchFamily="34" charset="-127"/>
                        </a:rPr>
                        <a:t>4. </a:t>
                      </a:r>
                      <a:endParaRPr lang="en-US" sz="1200" b="1"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1200" b="1">
                          <a:solidFill>
                            <a:schemeClr val="tx1"/>
                          </a:solidFill>
                          <a:effectLst/>
                          <a:latin typeface="Malgun Gothic" panose="020B0503020000020004" pitchFamily="34" charset="-127"/>
                          <a:ea typeface="Malgun Gothic" panose="020B0503020000020004" pitchFamily="34" charset="-127"/>
                        </a:rPr>
                        <a:t>Publisher </a:t>
                      </a:r>
                      <a:endParaRPr lang="en-US" sz="1200" b="1"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each column is single-valued. </a:t>
                      </a:r>
                    </a:p>
                    <a:p>
                      <a:pPr algn="ctr" rtl="0" fontAlgn="base"/>
                      <a:r>
                        <a:rPr lang="en-US" sz="950" b="0">
                          <a:solidFill>
                            <a:schemeClr val="tx1"/>
                          </a:solidFill>
                          <a:effectLst/>
                          <a:latin typeface="Malgun Gothic" panose="020B0503020000020004" pitchFamily="34" charset="-127"/>
                          <a:ea typeface="Malgun Gothic" panose="020B0503020000020004" pitchFamily="34" charset="-127"/>
                        </a:rPr>
                        <a:t> </a:t>
                      </a:r>
                      <a:endParaRPr lang="en-US" sz="950" b="0"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Primary Key: </a:t>
                      </a:r>
                      <a:r>
                        <a:rPr lang="en-US" sz="950" b="0" u="sng" err="1">
                          <a:solidFill>
                            <a:schemeClr val="tx1"/>
                          </a:solidFill>
                          <a:effectLst/>
                          <a:latin typeface="Malgun Gothic" panose="020B0503020000020004" pitchFamily="34" charset="-127"/>
                          <a:ea typeface="Malgun Gothic" panose="020B0503020000020004" pitchFamily="34" charset="-127"/>
                        </a:rPr>
                        <a:t>PublisherID</a:t>
                      </a:r>
                      <a:r>
                        <a:rPr lang="en-US" sz="950" b="0">
                          <a:solidFill>
                            <a:schemeClr val="tx1"/>
                          </a:solidFill>
                          <a:effectLst/>
                          <a:latin typeface="Malgun Gothic" panose="020B0503020000020004" pitchFamily="34" charset="-127"/>
                          <a:ea typeface="Malgun Gothic" panose="020B0503020000020004" pitchFamily="34" charset="-127"/>
                        </a:rPr>
                        <a:t>, consists of a single attribute. </a:t>
                      </a:r>
                    </a:p>
                    <a:p>
                      <a:pPr algn="ctr" rtl="0" fontAlgn="base"/>
                      <a:r>
                        <a:rPr lang="en-US" sz="950" b="0">
                          <a:solidFill>
                            <a:schemeClr val="tx1"/>
                          </a:solidFill>
                          <a:effectLst/>
                          <a:latin typeface="Malgun Gothic" panose="020B0503020000020004" pitchFamily="34" charset="-127"/>
                          <a:ea typeface="Malgun Gothic" panose="020B0503020000020004" pitchFamily="34" charset="-127"/>
                        </a:rPr>
                        <a:t> </a:t>
                      </a:r>
                      <a:endParaRPr lang="en-US" sz="950" b="0"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a:r>
                        <a:rPr lang="en-US" sz="950" b="0">
                          <a:solidFill>
                            <a:schemeClr val="tx1"/>
                          </a:solidFill>
                          <a:effectLst/>
                          <a:latin typeface="Malgun Gothic" panose="020B0503020000020004" pitchFamily="34" charset="-127"/>
                          <a:ea typeface="Malgun Gothic" panose="020B0503020000020004" pitchFamily="34" charset="-127"/>
                        </a:rPr>
                        <a:t>Satisfied as no functional transitive dependency can be seen. </a:t>
                      </a:r>
                      <a:endParaRPr lang="en-US" sz="950">
                        <a:solidFill>
                          <a:schemeClr val="tx1"/>
                        </a:solidFill>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no multi-valued dependency can be seen. </a:t>
                      </a:r>
                      <a:endParaRPr lang="en-US" sz="950" b="0"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extLst>
                  <a:ext uri="{0D108BD9-81ED-4DB2-BD59-A6C34878D82A}">
                    <a16:rowId xmlns:a16="http://schemas.microsoft.com/office/drawing/2014/main" val="773054819"/>
                  </a:ext>
                </a:extLst>
              </a:tr>
              <a:tr h="455808">
                <a:tc>
                  <a:txBody>
                    <a:bodyPr/>
                    <a:lstStyle/>
                    <a:p>
                      <a:pPr algn="ctr" rtl="0" fontAlgn="base"/>
                      <a:r>
                        <a:rPr lang="en-US" sz="1200" b="1">
                          <a:solidFill>
                            <a:schemeClr val="tx1"/>
                          </a:solidFill>
                          <a:effectLst/>
                          <a:latin typeface="Malgun Gothic" panose="020B0503020000020004" pitchFamily="34" charset="-127"/>
                          <a:ea typeface="Malgun Gothic" panose="020B0503020000020004" pitchFamily="34" charset="-127"/>
                        </a:rPr>
                        <a:t>5. </a:t>
                      </a:r>
                      <a:endParaRPr lang="en-US" sz="1200" b="1"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1200" b="1">
                          <a:solidFill>
                            <a:schemeClr val="tx1"/>
                          </a:solidFill>
                          <a:effectLst/>
                          <a:latin typeface="Malgun Gothic" panose="020B0503020000020004" pitchFamily="34" charset="-127"/>
                          <a:ea typeface="Malgun Gothic" panose="020B0503020000020004" pitchFamily="34" charset="-127"/>
                        </a:rPr>
                        <a:t>Author </a:t>
                      </a:r>
                      <a:endParaRPr lang="en-US" sz="1200" b="1"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each column is single-valued. </a:t>
                      </a:r>
                    </a:p>
                    <a:p>
                      <a:pPr algn="ctr" rtl="0" fontAlgn="base"/>
                      <a:r>
                        <a:rPr lang="en-US" sz="950" b="0">
                          <a:solidFill>
                            <a:schemeClr val="tx1"/>
                          </a:solidFill>
                          <a:effectLst/>
                          <a:latin typeface="Malgun Gothic" panose="020B0503020000020004" pitchFamily="34" charset="-127"/>
                          <a:ea typeface="Malgun Gothic" panose="020B0503020000020004" pitchFamily="34" charset="-127"/>
                        </a:rPr>
                        <a:t> </a:t>
                      </a:r>
                      <a:endParaRPr lang="en-US" sz="950" b="0"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Primary Key: </a:t>
                      </a:r>
                      <a:r>
                        <a:rPr lang="en-US" sz="950" b="0" u="sng" err="1">
                          <a:solidFill>
                            <a:schemeClr val="tx1"/>
                          </a:solidFill>
                          <a:effectLst/>
                          <a:latin typeface="Malgun Gothic" panose="020B0503020000020004" pitchFamily="34" charset="-127"/>
                          <a:ea typeface="Malgun Gothic" panose="020B0503020000020004" pitchFamily="34" charset="-127"/>
                        </a:rPr>
                        <a:t>AuthorID</a:t>
                      </a:r>
                      <a:r>
                        <a:rPr lang="en-US" sz="950" b="0">
                          <a:solidFill>
                            <a:schemeClr val="tx1"/>
                          </a:solidFill>
                          <a:effectLst/>
                          <a:latin typeface="Malgun Gothic" panose="020B0503020000020004" pitchFamily="34" charset="-127"/>
                          <a:ea typeface="Malgun Gothic" panose="020B0503020000020004" pitchFamily="34" charset="-127"/>
                        </a:rPr>
                        <a:t>, consists of a single attribute. </a:t>
                      </a:r>
                    </a:p>
                    <a:p>
                      <a:pPr algn="ctr" rtl="0" fontAlgn="base"/>
                      <a:r>
                        <a:rPr lang="en-US" sz="950" b="0">
                          <a:solidFill>
                            <a:schemeClr val="tx1"/>
                          </a:solidFill>
                          <a:effectLst/>
                          <a:latin typeface="Malgun Gothic" panose="020B0503020000020004" pitchFamily="34" charset="-127"/>
                          <a:ea typeface="Malgun Gothic" panose="020B0503020000020004" pitchFamily="34" charset="-127"/>
                        </a:rPr>
                        <a:t> </a:t>
                      </a:r>
                      <a:endParaRPr lang="en-US" sz="950" b="0"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a:r>
                        <a:rPr lang="en-US" sz="950" b="0">
                          <a:solidFill>
                            <a:schemeClr val="tx1"/>
                          </a:solidFill>
                          <a:effectLst/>
                          <a:latin typeface="Malgun Gothic" panose="020B0503020000020004" pitchFamily="34" charset="-127"/>
                          <a:ea typeface="Malgun Gothic" panose="020B0503020000020004" pitchFamily="34" charset="-127"/>
                        </a:rPr>
                        <a:t>Satisfied as no functional transitive dependency can be seen. </a:t>
                      </a:r>
                      <a:endParaRPr lang="en-US" sz="950">
                        <a:solidFill>
                          <a:schemeClr val="tx1"/>
                        </a:solidFill>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no multi-valued dependency can be seen. </a:t>
                      </a:r>
                      <a:endParaRPr lang="en-US" sz="950" b="0"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extLst>
                  <a:ext uri="{0D108BD9-81ED-4DB2-BD59-A6C34878D82A}">
                    <a16:rowId xmlns:a16="http://schemas.microsoft.com/office/drawing/2014/main" val="1144102542"/>
                  </a:ext>
                </a:extLst>
              </a:tr>
              <a:tr h="455808">
                <a:tc>
                  <a:txBody>
                    <a:bodyPr/>
                    <a:lstStyle/>
                    <a:p>
                      <a:pPr algn="ctr" rtl="0" fontAlgn="base"/>
                      <a:r>
                        <a:rPr lang="en-US" sz="1200" b="1">
                          <a:solidFill>
                            <a:schemeClr val="tx1"/>
                          </a:solidFill>
                          <a:effectLst/>
                          <a:latin typeface="Malgun Gothic" panose="020B0503020000020004" pitchFamily="34" charset="-127"/>
                          <a:ea typeface="Malgun Gothic" panose="020B0503020000020004" pitchFamily="34" charset="-127"/>
                        </a:rPr>
                        <a:t>6. </a:t>
                      </a:r>
                      <a:endParaRPr lang="en-US" sz="1200" b="1"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1200" b="1">
                          <a:solidFill>
                            <a:schemeClr val="tx1"/>
                          </a:solidFill>
                          <a:effectLst/>
                          <a:latin typeface="Malgun Gothic" panose="020B0503020000020004" pitchFamily="34" charset="-127"/>
                          <a:ea typeface="Malgun Gothic" panose="020B0503020000020004" pitchFamily="34" charset="-127"/>
                        </a:rPr>
                        <a:t>Fine  </a:t>
                      </a:r>
                      <a:endParaRPr lang="en-US" sz="1200" b="1"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each column is single-valued. </a:t>
                      </a:r>
                    </a:p>
                    <a:p>
                      <a:pPr algn="ctr" rtl="0" fontAlgn="base"/>
                      <a:r>
                        <a:rPr lang="en-US" sz="950" b="0">
                          <a:solidFill>
                            <a:schemeClr val="tx1"/>
                          </a:solidFill>
                          <a:effectLst/>
                          <a:latin typeface="Malgun Gothic" panose="020B0503020000020004" pitchFamily="34" charset="-127"/>
                          <a:ea typeface="Malgun Gothic" panose="020B0503020000020004" pitchFamily="34" charset="-127"/>
                        </a:rPr>
                        <a:t> </a:t>
                      </a:r>
                      <a:endParaRPr lang="en-US" sz="950" b="0"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Primary Key: </a:t>
                      </a:r>
                      <a:r>
                        <a:rPr lang="en-US" sz="950" b="0" u="sng" err="1">
                          <a:solidFill>
                            <a:schemeClr val="tx1"/>
                          </a:solidFill>
                          <a:effectLst/>
                          <a:latin typeface="Malgun Gothic" panose="020B0503020000020004" pitchFamily="34" charset="-127"/>
                          <a:ea typeface="Malgun Gothic" panose="020B0503020000020004" pitchFamily="34" charset="-127"/>
                        </a:rPr>
                        <a:t>FineID</a:t>
                      </a:r>
                      <a:r>
                        <a:rPr lang="en-US" sz="950" b="0">
                          <a:solidFill>
                            <a:schemeClr val="tx1"/>
                          </a:solidFill>
                          <a:effectLst/>
                          <a:latin typeface="Malgun Gothic" panose="020B0503020000020004" pitchFamily="34" charset="-127"/>
                          <a:ea typeface="Malgun Gothic" panose="020B0503020000020004" pitchFamily="34" charset="-127"/>
                        </a:rPr>
                        <a:t>, consists of a single attribute. </a:t>
                      </a:r>
                    </a:p>
                    <a:p>
                      <a:pPr algn="ctr" rtl="0" fontAlgn="base"/>
                      <a:r>
                        <a:rPr lang="en-US" sz="950" b="0">
                          <a:solidFill>
                            <a:schemeClr val="tx1"/>
                          </a:solidFill>
                          <a:effectLst/>
                          <a:latin typeface="Malgun Gothic" panose="020B0503020000020004" pitchFamily="34" charset="-127"/>
                          <a:ea typeface="Malgun Gothic" panose="020B0503020000020004" pitchFamily="34" charset="-127"/>
                        </a:rPr>
                        <a:t> </a:t>
                      </a:r>
                      <a:endParaRPr lang="en-US" sz="950" b="0"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a:r>
                        <a:rPr lang="en-US" sz="950" b="0">
                          <a:solidFill>
                            <a:schemeClr val="tx1"/>
                          </a:solidFill>
                          <a:effectLst/>
                          <a:latin typeface="Malgun Gothic" panose="020B0503020000020004" pitchFamily="34" charset="-127"/>
                          <a:ea typeface="Malgun Gothic" panose="020B0503020000020004" pitchFamily="34" charset="-127"/>
                        </a:rPr>
                        <a:t>Satisfied as no functional transitive dependency can be seen. </a:t>
                      </a:r>
                      <a:endParaRPr lang="en-US" sz="950">
                        <a:solidFill>
                          <a:schemeClr val="tx1"/>
                        </a:solidFill>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no multi-valued dependency can be seen. </a:t>
                      </a:r>
                      <a:endParaRPr lang="en-US" sz="950" b="0"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extLst>
                  <a:ext uri="{0D108BD9-81ED-4DB2-BD59-A6C34878D82A}">
                    <a16:rowId xmlns:a16="http://schemas.microsoft.com/office/drawing/2014/main" val="4142036822"/>
                  </a:ext>
                </a:extLst>
              </a:tr>
              <a:tr h="546851">
                <a:tc>
                  <a:txBody>
                    <a:bodyPr/>
                    <a:lstStyle/>
                    <a:p>
                      <a:pPr algn="ctr" rtl="0" fontAlgn="base"/>
                      <a:r>
                        <a:rPr lang="en-US" sz="1200" b="1">
                          <a:solidFill>
                            <a:schemeClr val="tx1"/>
                          </a:solidFill>
                          <a:effectLst/>
                          <a:latin typeface="Malgun Gothic" panose="020B0503020000020004" pitchFamily="34" charset="-127"/>
                          <a:ea typeface="Malgun Gothic" panose="020B0503020000020004" pitchFamily="34" charset="-127"/>
                        </a:rPr>
                        <a:t>7. </a:t>
                      </a:r>
                      <a:endParaRPr lang="en-US" sz="1200" b="1"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1200" b="1">
                          <a:solidFill>
                            <a:schemeClr val="tx1"/>
                          </a:solidFill>
                          <a:effectLst/>
                          <a:latin typeface="Malgun Gothic" panose="020B0503020000020004" pitchFamily="34" charset="-127"/>
                          <a:ea typeface="Malgun Gothic" panose="020B0503020000020004" pitchFamily="34" charset="-127"/>
                        </a:rPr>
                        <a:t>Loans </a:t>
                      </a:r>
                      <a:endParaRPr lang="en-US" sz="1200" b="1"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each column is single-valued. </a:t>
                      </a:r>
                    </a:p>
                    <a:p>
                      <a:pPr algn="ctr" rtl="0" fontAlgn="base"/>
                      <a:r>
                        <a:rPr lang="en-US" sz="950" b="0">
                          <a:solidFill>
                            <a:schemeClr val="tx1"/>
                          </a:solidFill>
                          <a:effectLst/>
                          <a:latin typeface="Malgun Gothic" panose="020B0503020000020004" pitchFamily="34" charset="-127"/>
                          <a:ea typeface="Malgun Gothic" panose="020B0503020000020004" pitchFamily="34" charset="-127"/>
                        </a:rPr>
                        <a:t> </a:t>
                      </a:r>
                      <a:endParaRPr lang="en-US" sz="950" b="0"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Primary Key: </a:t>
                      </a:r>
                      <a:r>
                        <a:rPr lang="en-US" sz="950" b="0" u="sng" err="1">
                          <a:solidFill>
                            <a:schemeClr val="tx1"/>
                          </a:solidFill>
                          <a:effectLst/>
                          <a:latin typeface="Malgun Gothic" panose="020B0503020000020004" pitchFamily="34" charset="-127"/>
                          <a:ea typeface="Malgun Gothic" panose="020B0503020000020004" pitchFamily="34" charset="-127"/>
                        </a:rPr>
                        <a:t>LoanedDate</a:t>
                      </a:r>
                      <a:r>
                        <a:rPr lang="en-US" sz="950" b="0">
                          <a:solidFill>
                            <a:schemeClr val="tx1"/>
                          </a:solidFill>
                          <a:effectLst/>
                          <a:latin typeface="Malgun Gothic" panose="020B0503020000020004" pitchFamily="34" charset="-127"/>
                          <a:ea typeface="Malgun Gothic" panose="020B0503020000020004" pitchFamily="34" charset="-127"/>
                        </a:rPr>
                        <a:t>, consists of a single attribute. </a:t>
                      </a:r>
                    </a:p>
                    <a:p>
                      <a:pPr algn="ctr" rtl="0" fontAlgn="base"/>
                      <a:r>
                        <a:rPr lang="en-US" sz="950" b="0">
                          <a:solidFill>
                            <a:schemeClr val="tx1"/>
                          </a:solidFill>
                          <a:effectLst/>
                          <a:latin typeface="Malgun Gothic" panose="020B0503020000020004" pitchFamily="34" charset="-127"/>
                          <a:ea typeface="Malgun Gothic" panose="020B0503020000020004" pitchFamily="34" charset="-127"/>
                        </a:rPr>
                        <a:t> </a:t>
                      </a:r>
                      <a:endParaRPr lang="en-US" sz="950" b="0"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a:r>
                        <a:rPr lang="en-US" sz="950" b="0">
                          <a:solidFill>
                            <a:schemeClr val="tx1"/>
                          </a:solidFill>
                          <a:effectLst/>
                          <a:latin typeface="Malgun Gothic" panose="020B0503020000020004" pitchFamily="34" charset="-127"/>
                          <a:ea typeface="Malgun Gothic" panose="020B0503020000020004" pitchFamily="34" charset="-127"/>
                        </a:rPr>
                        <a:t>Satisfied as no functional transitive dependency can be seen. </a:t>
                      </a:r>
                      <a:endParaRPr lang="en-US" sz="950">
                        <a:solidFill>
                          <a:schemeClr val="tx1"/>
                        </a:solidFill>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no multi-valued dependency can be seen. </a:t>
                      </a:r>
                      <a:endParaRPr lang="en-US" sz="950" b="0"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extLst>
                  <a:ext uri="{0D108BD9-81ED-4DB2-BD59-A6C34878D82A}">
                    <a16:rowId xmlns:a16="http://schemas.microsoft.com/office/drawing/2014/main" val="3697469770"/>
                  </a:ext>
                </a:extLst>
              </a:tr>
              <a:tr h="598112">
                <a:tc>
                  <a:txBody>
                    <a:bodyPr/>
                    <a:lstStyle/>
                    <a:p>
                      <a:pPr algn="ctr" rtl="0" fontAlgn="base"/>
                      <a:r>
                        <a:rPr lang="en-US" sz="1200" b="1">
                          <a:solidFill>
                            <a:schemeClr val="tx1"/>
                          </a:solidFill>
                          <a:effectLst/>
                          <a:latin typeface="Malgun Gothic" panose="020B0503020000020004" pitchFamily="34" charset="-127"/>
                          <a:ea typeface="Malgun Gothic" panose="020B0503020000020004" pitchFamily="34" charset="-127"/>
                        </a:rPr>
                        <a:t>8. </a:t>
                      </a:r>
                      <a:endParaRPr lang="en-US" sz="1200" b="1"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1200" b="1">
                          <a:solidFill>
                            <a:schemeClr val="tx1"/>
                          </a:solidFill>
                          <a:effectLst/>
                          <a:latin typeface="Malgun Gothic" panose="020B0503020000020004" pitchFamily="34" charset="-127"/>
                          <a:ea typeface="Malgun Gothic" panose="020B0503020000020004" pitchFamily="34" charset="-127"/>
                        </a:rPr>
                        <a:t>Reserves </a:t>
                      </a:r>
                      <a:endParaRPr lang="en-US" sz="1200" b="1"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each column is single-valued. </a:t>
                      </a:r>
                    </a:p>
                    <a:p>
                      <a:pPr algn="ctr" rtl="0" fontAlgn="base"/>
                      <a:r>
                        <a:rPr lang="en-US" sz="950" b="0">
                          <a:solidFill>
                            <a:schemeClr val="tx1"/>
                          </a:solidFill>
                          <a:effectLst/>
                          <a:latin typeface="Malgun Gothic" panose="020B0503020000020004" pitchFamily="34" charset="-127"/>
                          <a:ea typeface="Malgun Gothic" panose="020B0503020000020004" pitchFamily="34" charset="-127"/>
                        </a:rPr>
                        <a:t> </a:t>
                      </a:r>
                      <a:endParaRPr lang="en-US" sz="950" b="0"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Primary Key: </a:t>
                      </a:r>
                      <a:r>
                        <a:rPr lang="en-US" sz="950" b="0" u="sng" err="1">
                          <a:solidFill>
                            <a:schemeClr val="tx1"/>
                          </a:solidFill>
                          <a:effectLst/>
                          <a:latin typeface="Malgun Gothic" panose="020B0503020000020004" pitchFamily="34" charset="-127"/>
                          <a:ea typeface="Malgun Gothic" panose="020B0503020000020004" pitchFamily="34" charset="-127"/>
                        </a:rPr>
                        <a:t>ReservedDate</a:t>
                      </a:r>
                      <a:r>
                        <a:rPr lang="en-US" sz="950" b="0">
                          <a:solidFill>
                            <a:schemeClr val="tx1"/>
                          </a:solidFill>
                          <a:effectLst/>
                          <a:latin typeface="Malgun Gothic" panose="020B0503020000020004" pitchFamily="34" charset="-127"/>
                          <a:ea typeface="Malgun Gothic" panose="020B0503020000020004" pitchFamily="34" charset="-127"/>
                        </a:rPr>
                        <a:t>, consists of a single attribute. </a:t>
                      </a:r>
                    </a:p>
                    <a:p>
                      <a:pPr algn="ctr" rtl="0" fontAlgn="base"/>
                      <a:r>
                        <a:rPr lang="en-US" sz="950" b="0">
                          <a:solidFill>
                            <a:schemeClr val="tx1"/>
                          </a:solidFill>
                          <a:effectLst/>
                          <a:latin typeface="Malgun Gothic" panose="020B0503020000020004" pitchFamily="34" charset="-127"/>
                          <a:ea typeface="Malgun Gothic" panose="020B0503020000020004" pitchFamily="34" charset="-127"/>
                        </a:rPr>
                        <a:t> </a:t>
                      </a:r>
                      <a:endParaRPr lang="en-US" sz="950" b="0"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a:r>
                        <a:rPr lang="en-US" sz="950" b="0">
                          <a:solidFill>
                            <a:schemeClr val="tx1"/>
                          </a:solidFill>
                          <a:effectLst/>
                          <a:latin typeface="Malgun Gothic" panose="020B0503020000020004" pitchFamily="34" charset="-127"/>
                          <a:ea typeface="Malgun Gothic" panose="020B0503020000020004" pitchFamily="34" charset="-127"/>
                        </a:rPr>
                        <a:t>Satisfied as no functional transitive dependency can be seen. </a:t>
                      </a:r>
                      <a:endParaRPr lang="en-US" sz="950">
                        <a:solidFill>
                          <a:schemeClr val="tx1"/>
                        </a:solidFill>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no multi-valued dependency can be seen. </a:t>
                      </a:r>
                      <a:endParaRPr lang="en-US" sz="950" b="0"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extLst>
                  <a:ext uri="{0D108BD9-81ED-4DB2-BD59-A6C34878D82A}">
                    <a16:rowId xmlns:a16="http://schemas.microsoft.com/office/drawing/2014/main" val="2066109748"/>
                  </a:ext>
                </a:extLst>
              </a:tr>
              <a:tr h="455808">
                <a:tc>
                  <a:txBody>
                    <a:bodyPr/>
                    <a:lstStyle/>
                    <a:p>
                      <a:pPr algn="ctr" rtl="0" fontAlgn="base"/>
                      <a:r>
                        <a:rPr lang="en-US" sz="1200" b="1">
                          <a:solidFill>
                            <a:schemeClr val="tx1"/>
                          </a:solidFill>
                          <a:effectLst/>
                          <a:latin typeface="Malgun Gothic" panose="020B0503020000020004" pitchFamily="34" charset="-127"/>
                          <a:ea typeface="Malgun Gothic" panose="020B0503020000020004" pitchFamily="34" charset="-127"/>
                        </a:rPr>
                        <a:t>9.  </a:t>
                      </a:r>
                      <a:endParaRPr lang="en-US" sz="1200" b="1"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1200" b="1">
                          <a:solidFill>
                            <a:schemeClr val="tx1"/>
                          </a:solidFill>
                          <a:effectLst/>
                          <a:latin typeface="Malgun Gothic" panose="020B0503020000020004" pitchFamily="34" charset="-127"/>
                          <a:ea typeface="Malgun Gothic" panose="020B0503020000020004" pitchFamily="34" charset="-127"/>
                        </a:rPr>
                        <a:t>Writes </a:t>
                      </a:r>
                      <a:endParaRPr lang="en-US" sz="1200" b="1"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each column is single-valued. </a:t>
                      </a:r>
                    </a:p>
                    <a:p>
                      <a:pPr algn="ctr" rtl="0" fontAlgn="base"/>
                      <a:r>
                        <a:rPr lang="en-US" sz="950" b="0">
                          <a:solidFill>
                            <a:schemeClr val="tx1"/>
                          </a:solidFill>
                          <a:effectLst/>
                          <a:latin typeface="Malgun Gothic" panose="020B0503020000020004" pitchFamily="34" charset="-127"/>
                          <a:ea typeface="Malgun Gothic" panose="020B0503020000020004" pitchFamily="34" charset="-127"/>
                        </a:rPr>
                        <a:t> </a:t>
                      </a:r>
                      <a:endParaRPr lang="en-US" sz="950" b="0"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table is made up of two Primary Keys: </a:t>
                      </a:r>
                      <a:r>
                        <a:rPr lang="en-US" sz="950" b="0" u="sng" err="1">
                          <a:solidFill>
                            <a:schemeClr val="tx1"/>
                          </a:solidFill>
                          <a:effectLst/>
                          <a:latin typeface="Malgun Gothic" panose="020B0503020000020004" pitchFamily="34" charset="-127"/>
                          <a:ea typeface="Malgun Gothic" panose="020B0503020000020004" pitchFamily="34" charset="-127"/>
                        </a:rPr>
                        <a:t>AuthorID</a:t>
                      </a:r>
                      <a:r>
                        <a:rPr lang="en-US" sz="950" b="0">
                          <a:solidFill>
                            <a:schemeClr val="tx1"/>
                          </a:solidFill>
                          <a:effectLst/>
                          <a:latin typeface="Malgun Gothic" panose="020B0503020000020004" pitchFamily="34" charset="-127"/>
                          <a:ea typeface="Malgun Gothic" panose="020B0503020000020004" pitchFamily="34" charset="-127"/>
                        </a:rPr>
                        <a:t> and </a:t>
                      </a:r>
                      <a:r>
                        <a:rPr lang="en-US" sz="950" b="0" u="sng" err="1">
                          <a:solidFill>
                            <a:schemeClr val="tx1"/>
                          </a:solidFill>
                          <a:effectLst/>
                          <a:latin typeface="Malgun Gothic" panose="020B0503020000020004" pitchFamily="34" charset="-127"/>
                          <a:ea typeface="Malgun Gothic" panose="020B0503020000020004" pitchFamily="34" charset="-127"/>
                        </a:rPr>
                        <a:t>UserID</a:t>
                      </a:r>
                      <a:r>
                        <a:rPr lang="en-US" sz="950" b="0" u="sng">
                          <a:solidFill>
                            <a:schemeClr val="tx1"/>
                          </a:solidFill>
                          <a:effectLst/>
                          <a:latin typeface="Malgun Gothic" panose="020B0503020000020004" pitchFamily="34" charset="-127"/>
                          <a:ea typeface="Malgun Gothic" panose="020B0503020000020004" pitchFamily="34" charset="-127"/>
                        </a:rPr>
                        <a:t>.</a:t>
                      </a:r>
                      <a:r>
                        <a:rPr lang="en-US" sz="950" b="0">
                          <a:solidFill>
                            <a:schemeClr val="tx1"/>
                          </a:solidFill>
                          <a:effectLst/>
                          <a:latin typeface="Malgun Gothic" panose="020B0503020000020004" pitchFamily="34" charset="-127"/>
                          <a:ea typeface="Malgun Gothic" panose="020B0503020000020004" pitchFamily="34" charset="-127"/>
                        </a:rPr>
                        <a:t> </a:t>
                      </a:r>
                      <a:endParaRPr lang="en-US" sz="950" b="0"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no functional transitive dependency can be seen. </a:t>
                      </a:r>
                    </a:p>
                    <a:p>
                      <a:pPr algn="ctr" rtl="0" fontAlgn="base"/>
                      <a:r>
                        <a:rPr lang="en-US" sz="950" b="0">
                          <a:solidFill>
                            <a:schemeClr val="tx1"/>
                          </a:solidFill>
                          <a:effectLst/>
                          <a:latin typeface="Malgun Gothic" panose="020B0503020000020004" pitchFamily="34" charset="-127"/>
                          <a:ea typeface="Malgun Gothic" panose="020B0503020000020004" pitchFamily="34" charset="-127"/>
                        </a:rPr>
                        <a:t> </a:t>
                      </a:r>
                      <a:endParaRPr lang="en-US" sz="950">
                        <a:solidFill>
                          <a:schemeClr val="tx1"/>
                        </a:solidFill>
                      </a:endParaRPr>
                    </a:p>
                  </a:txBody>
                  <a:tcPr marL="29401" marR="29401" marT="14700" marB="14700"/>
                </a:tc>
                <a:tc>
                  <a:txBody>
                    <a:bodyPr/>
                    <a:lstStyle/>
                    <a:p>
                      <a:pPr algn="ctr" rtl="0" fontAlgn="base"/>
                      <a:r>
                        <a:rPr lang="en-US" sz="950" b="0">
                          <a:solidFill>
                            <a:schemeClr val="tx1"/>
                          </a:solidFill>
                          <a:effectLst/>
                          <a:latin typeface="Malgun Gothic" panose="020B0503020000020004" pitchFamily="34" charset="-127"/>
                          <a:ea typeface="Malgun Gothic" panose="020B0503020000020004" pitchFamily="34" charset="-127"/>
                        </a:rPr>
                        <a:t>Satisfied as no multi-valued dependency can be seen. </a:t>
                      </a:r>
                      <a:endParaRPr lang="en-US" sz="950" b="0" i="0">
                        <a:solidFill>
                          <a:schemeClr val="tx1"/>
                        </a:solidFill>
                        <a:effectLst/>
                        <a:latin typeface="Malgun Gothic" panose="020B0503020000020004" pitchFamily="34" charset="-127"/>
                        <a:ea typeface="Malgun Gothic" panose="020B0503020000020004" pitchFamily="34" charset="-127"/>
                      </a:endParaRPr>
                    </a:p>
                  </a:txBody>
                  <a:tcPr marL="29401" marR="29401" marT="14700" marB="14700"/>
                </a:tc>
                <a:extLst>
                  <a:ext uri="{0D108BD9-81ED-4DB2-BD59-A6C34878D82A}">
                    <a16:rowId xmlns:a16="http://schemas.microsoft.com/office/drawing/2014/main" val="2146160022"/>
                  </a:ext>
                </a:extLst>
              </a:tr>
            </a:tbl>
          </a:graphicData>
        </a:graphic>
      </p:graphicFrame>
      <p:sp>
        <p:nvSpPr>
          <p:cNvPr id="17" name="TextBox 16">
            <a:extLst>
              <a:ext uri="{FF2B5EF4-FFF2-40B4-BE49-F238E27FC236}">
                <a16:creationId xmlns:a16="http://schemas.microsoft.com/office/drawing/2014/main" id="{72982F1C-60E3-4082-80B6-DE74889E166A}"/>
              </a:ext>
            </a:extLst>
          </p:cNvPr>
          <p:cNvSpPr txBox="1"/>
          <p:nvPr/>
        </p:nvSpPr>
        <p:spPr>
          <a:xfrm>
            <a:off x="8226623" y="416673"/>
            <a:ext cx="3740294" cy="663260"/>
          </a:xfrm>
          <a:prstGeom prst="rect">
            <a:avLst/>
          </a:prstGeom>
          <a:noFill/>
          <a:ln w="38100">
            <a:solidFill>
              <a:srgbClr val="2A5A86"/>
            </a:solidFill>
          </a:ln>
        </p:spPr>
        <p:txBody>
          <a:bodyPr wrap="square" rtlCol="0">
            <a:spAutoFit/>
          </a:bodyPr>
          <a:lstStyle/>
          <a:p>
            <a:pPr algn="ctr"/>
            <a:r>
              <a:rPr lang="en-US">
                <a:solidFill>
                  <a:srgbClr val="2A5A86"/>
                </a:solidFill>
                <a:latin typeface="Malgun Gothic" panose="020B0503020000020004" pitchFamily="34" charset="-127"/>
                <a:ea typeface="Malgun Gothic" panose="020B0503020000020004" pitchFamily="34" charset="-127"/>
              </a:rPr>
              <a:t>All our entities are in 4NF and ready to be implemented in SQL</a:t>
            </a:r>
          </a:p>
        </p:txBody>
      </p:sp>
    </p:spTree>
    <p:extLst>
      <p:ext uri="{BB962C8B-B14F-4D97-AF65-F5344CB8AC3E}">
        <p14:creationId xmlns:p14="http://schemas.microsoft.com/office/powerpoint/2010/main" val="2769799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D6C130C-709D-468E-A6AD-C7C2D7F7EAE4}"/>
              </a:ext>
            </a:extLst>
          </p:cNvPr>
          <p:cNvSpPr/>
          <p:nvPr/>
        </p:nvSpPr>
        <p:spPr>
          <a:xfrm>
            <a:off x="0" y="0"/>
            <a:ext cx="12192000" cy="6858000"/>
          </a:xfrm>
          <a:prstGeom prst="rect">
            <a:avLst/>
          </a:prstGeom>
          <a:solidFill>
            <a:srgbClr val="266BAF"/>
          </a:solidFill>
          <a:ln>
            <a:solidFill>
              <a:srgbClr val="266B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09A053-70ED-4058-91C8-73F06F2BCAE6}"/>
              </a:ext>
            </a:extLst>
          </p:cNvPr>
          <p:cNvSpPr txBox="1"/>
          <p:nvPr/>
        </p:nvSpPr>
        <p:spPr>
          <a:xfrm>
            <a:off x="0" y="5339320"/>
            <a:ext cx="13643687" cy="1182888"/>
          </a:xfrm>
          <a:prstGeom prst="rect">
            <a:avLst/>
          </a:prstGeom>
          <a:noFill/>
        </p:spPr>
        <p:txBody>
          <a:bodyPr wrap="square" rtlCol="0">
            <a:spAutoFit/>
          </a:bodyPr>
          <a:lstStyle/>
          <a:p>
            <a:pPr>
              <a:lnSpc>
                <a:spcPct val="107000"/>
              </a:lnSpc>
              <a:spcAft>
                <a:spcPts val="800"/>
              </a:spcAft>
            </a:pPr>
            <a:r>
              <a:rPr lang="en-US" sz="7200" b="1" cap="small" spc="25">
                <a:solidFill>
                  <a:schemeClr val="bg1"/>
                </a:solidFill>
                <a:latin typeface="Malgun Gothic" panose="020B0503020000020004" pitchFamily="34" charset="-127"/>
                <a:ea typeface="Malgun Gothic" panose="020B0503020000020004" pitchFamily="34" charset="-127"/>
                <a:cs typeface="Arial" panose="020B0604020202020204" pitchFamily="34" charset="0"/>
              </a:rPr>
              <a:t>Implementing DBMS in SQL</a:t>
            </a:r>
          </a:p>
        </p:txBody>
      </p:sp>
    </p:spTree>
    <p:extLst>
      <p:ext uri="{BB962C8B-B14F-4D97-AF65-F5344CB8AC3E}">
        <p14:creationId xmlns:p14="http://schemas.microsoft.com/office/powerpoint/2010/main" val="3828021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F6706DD2D67274A8A607BDBE5D1E398" ma:contentTypeVersion="12" ma:contentTypeDescription="Create a new document." ma:contentTypeScope="" ma:versionID="929652cab7a0e76ed59d280bef877118">
  <xsd:schema xmlns:xsd="http://www.w3.org/2001/XMLSchema" xmlns:xs="http://www.w3.org/2001/XMLSchema" xmlns:p="http://schemas.microsoft.com/office/2006/metadata/properties" xmlns:ns3="63fef682-b65e-4fd4-9796-c24ceb8f2452" xmlns:ns4="bc6810e7-1b68-47a4-9688-6cbc11902414" targetNamespace="http://schemas.microsoft.com/office/2006/metadata/properties" ma:root="true" ma:fieldsID="94cbe834b58d2ce50998998022ab3879" ns3:_="" ns4:_="">
    <xsd:import namespace="63fef682-b65e-4fd4-9796-c24ceb8f2452"/>
    <xsd:import namespace="bc6810e7-1b68-47a4-9688-6cbc1190241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AutoKeyPoints" minOccurs="0"/>
                <xsd:element ref="ns3:MediaServiceKeyPoint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fef682-b65e-4fd4-9796-c24ceb8f24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c6810e7-1b68-47a4-9688-6cbc1190241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023D4F7-BA70-458C-B8F4-7127DC893F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fef682-b65e-4fd4-9796-c24ceb8f2452"/>
    <ds:schemaRef ds:uri="bc6810e7-1b68-47a4-9688-6cbc119024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EAB5D3-2F53-4A53-9530-1ADD72AE102F}">
  <ds:schemaRefs>
    <ds:schemaRef ds:uri="http://schemas.microsoft.com/sharepoint/v3/contenttype/forms"/>
  </ds:schemaRefs>
</ds:datastoreItem>
</file>

<file path=customXml/itemProps3.xml><?xml version="1.0" encoding="utf-8"?>
<ds:datastoreItem xmlns:ds="http://schemas.openxmlformats.org/officeDocument/2006/customXml" ds:itemID="{4524E353-574C-4DFC-B790-8A8CC2F862F2}">
  <ds:schemaRefs>
    <ds:schemaRef ds:uri="http://schemas.openxmlformats.org/package/2006/metadata/core-properties"/>
    <ds:schemaRef ds:uri="http://schemas.microsoft.com/office/infopath/2007/PartnerControls"/>
    <ds:schemaRef ds:uri="bc6810e7-1b68-47a4-9688-6cbc11902414"/>
    <ds:schemaRef ds:uri="http://purl.org/dc/elements/1.1/"/>
    <ds:schemaRef ds:uri="http://schemas.microsoft.com/office/2006/metadata/properties"/>
    <ds:schemaRef ds:uri="http://purl.org/dc/dcmitype/"/>
    <ds:schemaRef ds:uri="http://schemas.microsoft.com/office/2006/documentManagement/types"/>
    <ds:schemaRef ds:uri="http://purl.org/dc/terms/"/>
    <ds:schemaRef ds:uri="63fef682-b65e-4fd4-9796-c24ceb8f245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TotalTime>
  <Words>1539</Words>
  <Application>Microsoft Office PowerPoint</Application>
  <PresentationFormat>Widescreen</PresentationFormat>
  <Paragraphs>229</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Malgun Gothic</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Usama Ather</dc:creator>
  <cp:lastModifiedBy>Ather, Usama</cp:lastModifiedBy>
  <cp:revision>2</cp:revision>
  <dcterms:created xsi:type="dcterms:W3CDTF">2021-04-25T16:38:26Z</dcterms:created>
  <dcterms:modified xsi:type="dcterms:W3CDTF">2021-04-25T16:40:19Z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0x0101003F6706DD2D67274A8A607BDBE5D1E398</vt:lpwstr>
  </property>
</Properties>
</file>